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51"/>
  </p:notesMasterIdLst>
  <p:sldIdLst>
    <p:sldId id="256" r:id="rId2"/>
    <p:sldId id="344" r:id="rId3"/>
    <p:sldId id="381" r:id="rId4"/>
    <p:sldId id="383" r:id="rId5"/>
    <p:sldId id="285" r:id="rId6"/>
    <p:sldId id="347" r:id="rId7"/>
    <p:sldId id="377" r:id="rId8"/>
    <p:sldId id="378" r:id="rId9"/>
    <p:sldId id="380" r:id="rId10"/>
    <p:sldId id="292" r:id="rId11"/>
    <p:sldId id="293" r:id="rId12"/>
    <p:sldId id="384" r:id="rId13"/>
    <p:sldId id="418" r:id="rId14"/>
    <p:sldId id="389" r:id="rId15"/>
    <p:sldId id="390" r:id="rId16"/>
    <p:sldId id="398" r:id="rId17"/>
    <p:sldId id="402" r:id="rId18"/>
    <p:sldId id="406" r:id="rId19"/>
    <p:sldId id="407" r:id="rId20"/>
    <p:sldId id="409" r:id="rId21"/>
    <p:sldId id="412" r:id="rId22"/>
    <p:sldId id="415" r:id="rId23"/>
    <p:sldId id="419" r:id="rId24"/>
    <p:sldId id="385" r:id="rId25"/>
    <p:sldId id="391" r:id="rId26"/>
    <p:sldId id="392" r:id="rId27"/>
    <p:sldId id="399" r:id="rId28"/>
    <p:sldId id="403" r:id="rId29"/>
    <p:sldId id="408" r:id="rId30"/>
    <p:sldId id="426" r:id="rId31"/>
    <p:sldId id="410" r:id="rId32"/>
    <p:sldId id="413" r:id="rId33"/>
    <p:sldId id="416" r:id="rId34"/>
    <p:sldId id="422" r:id="rId35"/>
    <p:sldId id="423" r:id="rId36"/>
    <p:sldId id="386" r:id="rId37"/>
    <p:sldId id="393" r:id="rId38"/>
    <p:sldId id="394" r:id="rId39"/>
    <p:sldId id="400" r:id="rId40"/>
    <p:sldId id="404" r:id="rId41"/>
    <p:sldId id="396" r:id="rId42"/>
    <p:sldId id="427" r:id="rId43"/>
    <p:sldId id="411" r:id="rId44"/>
    <p:sldId id="414" r:id="rId45"/>
    <p:sldId id="417" r:id="rId46"/>
    <p:sldId id="357" r:id="rId47"/>
    <p:sldId id="425" r:id="rId48"/>
    <p:sldId id="401" r:id="rId49"/>
    <p:sldId id="397" r:id="rId5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1F20"/>
    <a:srgbClr val="395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7950FE8-F906-4736-806A-158A5C43E7B9}">
  <a:tblStyle styleId="{C7950FE8-F906-4736-806A-158A5C43E7B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240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0837654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65823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47901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65823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65823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47901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65823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65823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65823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65823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47901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4790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65823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65823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65823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47901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65823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6582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07579-0B6F-9C4E-A49F-889E8F234950}" type="datetimeFigureOut">
              <a:rPr lang="en-US" smtClean="0"/>
              <a:t>12/16/2019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25126681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07579-0B6F-9C4E-A49F-889E8F234950}" type="datetimeFigureOut">
              <a:rPr lang="en-US" smtClean="0"/>
              <a:t>12/16/2019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38425831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07579-0B6F-9C4E-A49F-889E8F234950}" type="datetimeFigureOut">
              <a:rPr lang="en-US" smtClean="0"/>
              <a:t>12/16/2019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87940257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873000" y="3408788"/>
            <a:ext cx="73980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1pPr>
            <a:lvl2pPr lvl="1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2pPr>
            <a:lvl3pPr lvl="2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3pPr>
            <a:lvl4pPr lvl="3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4pPr>
            <a:lvl5pPr lvl="4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5pPr>
            <a:lvl6pPr lvl="5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6pPr>
            <a:lvl7pPr lvl="6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7pPr>
            <a:lvl8pPr lvl="7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8pPr>
            <a:lvl9pPr lvl="8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5323-92CA-4C5B-BDBE-D1A3588D0486}" type="datetimeFigureOut">
              <a:rPr lang="en-US" smtClean="0"/>
              <a:t>12/16/2019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B7547-78D1-4F23-A234-1889699980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277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07579-0B6F-9C4E-A49F-889E8F234950}" type="datetimeFigureOut">
              <a:rPr lang="en-US" smtClean="0"/>
              <a:t>12/16/2019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97299432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07579-0B6F-9C4E-A49F-889E8F234950}" type="datetimeFigureOut">
              <a:rPr lang="en-US" smtClean="0"/>
              <a:t>12/16/2019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15258116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07579-0B6F-9C4E-A49F-889E8F234950}" type="datetimeFigureOut">
              <a:rPr lang="en-US" smtClean="0"/>
              <a:t>12/16/2019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87132109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07579-0B6F-9C4E-A49F-889E8F234950}" type="datetimeFigureOut">
              <a:rPr lang="en-US" smtClean="0"/>
              <a:t>12/16/2019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110212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07579-0B6F-9C4E-A49F-889E8F234950}" type="datetimeFigureOut">
              <a:rPr lang="en-US" smtClean="0"/>
              <a:t>12/16/2019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30134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07579-0B6F-9C4E-A49F-889E8F234950}" type="datetimeFigureOut">
              <a:rPr lang="en-US" smtClean="0"/>
              <a:t>12/16/2019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59193696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07579-0B6F-9C4E-A49F-889E8F234950}" type="datetimeFigureOut">
              <a:rPr lang="en-US" smtClean="0"/>
              <a:t>12/16/2019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61378144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607579-0B6F-9C4E-A49F-889E8F234950}" type="datetimeFigureOut">
              <a:rPr lang="en-US" smtClean="0"/>
              <a:t>12/16/2019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12944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>
    <p:fade thruBlk="1"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9.png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microsoft.com/office/2007/relationships/hdphoto" Target="../media/hdphoto7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microsoft.com/office/2007/relationships/hdphoto" Target="../media/hdphoto8.wdp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microsoft.com/office/2007/relationships/hdphoto" Target="../media/hdphoto9.wdp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0.wdp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microsoft.com/office/2007/relationships/hdphoto" Target="../media/hdphoto12.wdp"/><Relationship Id="rId5" Type="http://schemas.openxmlformats.org/officeDocument/2006/relationships/image" Target="../media/image19.png"/><Relationship Id="rId4" Type="http://schemas.microsoft.com/office/2007/relationships/hdphoto" Target="../media/hdphoto11.wdp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microsoft.com/office/2007/relationships/hdphoto" Target="../media/hdphoto14.wdp"/><Relationship Id="rId5" Type="http://schemas.openxmlformats.org/officeDocument/2006/relationships/image" Target="../media/image21.jpeg"/><Relationship Id="rId4" Type="http://schemas.microsoft.com/office/2007/relationships/hdphoto" Target="../media/hdphoto13.wdp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microsoft.com/office/2007/relationships/hdphoto" Target="../media/hdphoto16.wdp"/><Relationship Id="rId5" Type="http://schemas.openxmlformats.org/officeDocument/2006/relationships/image" Target="../media/image23.jpeg"/><Relationship Id="rId4" Type="http://schemas.microsoft.com/office/2007/relationships/hdphoto" Target="../media/hdphoto15.wdp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7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8.wdp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microsoft.com/office/2007/relationships/hdphoto" Target="../media/hdphoto20.wdp"/><Relationship Id="rId5" Type="http://schemas.openxmlformats.org/officeDocument/2006/relationships/image" Target="../media/image29.jpeg"/><Relationship Id="rId4" Type="http://schemas.microsoft.com/office/2007/relationships/hdphoto" Target="../media/hdphoto19.wdp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microsoft.com/office/2007/relationships/hdphoto" Target="../media/hdphoto21.wdp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microsoft.com/office/2007/relationships/hdphoto" Target="../media/hdphoto22.wdp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2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307"/>
            <a:ext cx="9144000" cy="52449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575"/>
            <a:ext cx="9143999" cy="5192856"/>
          </a:xfrm>
          <a:prstGeom prst="rect">
            <a:avLst/>
          </a:prstGeom>
        </p:spPr>
      </p:pic>
      <p:pic>
        <p:nvPicPr>
          <p:cNvPr id="4" name="Picture 3" descr="Screenshot 2019-12-09 13.09.32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896" y="329145"/>
            <a:ext cx="6599749" cy="4410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09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287"/>
            <a:ext cx="9143999" cy="5166455"/>
          </a:xfrm>
          <a:prstGeom prst="rect">
            <a:avLst/>
          </a:prstGeom>
        </p:spPr>
      </p:pic>
      <p:pic>
        <p:nvPicPr>
          <p:cNvPr id="6" name="Picture 5" descr="Screenshot 2019-12-09 14.05.38.pn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3805" y="107577"/>
            <a:ext cx="3806955" cy="4937312"/>
          </a:xfrm>
          <a:prstGeom prst="rect">
            <a:avLst/>
          </a:prstGeom>
        </p:spPr>
      </p:pic>
      <p:pic>
        <p:nvPicPr>
          <p:cNvPr id="7" name="Picture 6" descr="Screenshot 2019-12-09 14.06.30.pn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89856"/>
            <a:ext cx="3738281" cy="2385684"/>
          </a:xfrm>
          <a:prstGeom prst="rect">
            <a:avLst/>
          </a:prstGeom>
        </p:spPr>
      </p:pic>
      <p:pic>
        <p:nvPicPr>
          <p:cNvPr id="8" name="Picture 7" descr="Screenshot 2019-12-09 14.07.15.png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615215"/>
            <a:ext cx="3514164" cy="242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87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2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307"/>
            <a:ext cx="9144000" cy="524495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0"/>
            <a:ext cx="9143999" cy="380104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0" dirty="0" smtClean="0">
                <a:solidFill>
                  <a:schemeClr val="bg2">
                    <a:lumMod val="75000"/>
                  </a:schemeClr>
                </a:solidFill>
                <a:latin typeface="Sweet Pea"/>
                <a:cs typeface="Sweet Pea"/>
              </a:rPr>
              <a:t>Grammar</a:t>
            </a:r>
          </a:p>
          <a:p>
            <a:pPr algn="ctr"/>
            <a:r>
              <a:rPr lang="en-US" sz="10000" dirty="0" smtClean="0">
                <a:solidFill>
                  <a:schemeClr val="bg2">
                    <a:lumMod val="75000"/>
                  </a:schemeClr>
                </a:solidFill>
                <a:latin typeface="Sweet Pea"/>
                <a:cs typeface="Sweet Pea"/>
              </a:rPr>
              <a:t>Adages ppt.</a:t>
            </a:r>
            <a:endParaRPr lang="en-US" sz="4000" dirty="0" smtClean="0">
              <a:solidFill>
                <a:schemeClr val="bg2">
                  <a:lumMod val="75000"/>
                </a:schemeClr>
              </a:solidFill>
              <a:latin typeface="Sweet Pea"/>
              <a:cs typeface="Sweet Pea"/>
            </a:endParaRPr>
          </a:p>
          <a:p>
            <a:pPr algn="ctr"/>
            <a:endParaRPr lang="en-US" sz="4100" dirty="0" smtClean="0">
              <a:solidFill>
                <a:schemeClr val="bg2">
                  <a:lumMod val="75000"/>
                </a:schemeClr>
              </a:solidFill>
              <a:latin typeface="Sweet Pea"/>
              <a:cs typeface="Sweet Pea"/>
            </a:endParaRPr>
          </a:p>
        </p:txBody>
      </p:sp>
    </p:spTree>
    <p:extLst>
      <p:ext uri="{BB962C8B-B14F-4D97-AF65-F5344CB8AC3E}">
        <p14:creationId xmlns:p14="http://schemas.microsoft.com/office/powerpoint/2010/main" val="192484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2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307"/>
            <a:ext cx="9144000" cy="524495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0"/>
            <a:ext cx="9143999" cy="349326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0" dirty="0" smtClean="0">
                <a:solidFill>
                  <a:schemeClr val="bg2">
                    <a:lumMod val="75000"/>
                  </a:schemeClr>
                </a:solidFill>
                <a:latin typeface="Sweet Pea"/>
                <a:cs typeface="Sweet Pea"/>
              </a:rPr>
              <a:t>Day 2</a:t>
            </a:r>
          </a:p>
          <a:p>
            <a:pPr algn="ctr"/>
            <a:r>
              <a:rPr lang="en-US" sz="8000" dirty="0" smtClean="0">
                <a:solidFill>
                  <a:schemeClr val="bg2">
                    <a:lumMod val="75000"/>
                  </a:schemeClr>
                </a:solidFill>
                <a:latin typeface="Sweet Pea"/>
                <a:cs typeface="Sweet Pea"/>
              </a:rPr>
              <a:t>Tuesday</a:t>
            </a:r>
            <a:endParaRPr lang="en-US" sz="4000" dirty="0" smtClean="0">
              <a:solidFill>
                <a:schemeClr val="bg2">
                  <a:lumMod val="75000"/>
                </a:schemeClr>
              </a:solidFill>
              <a:latin typeface="Sweet Pea"/>
              <a:cs typeface="Sweet Pea"/>
            </a:endParaRPr>
          </a:p>
          <a:p>
            <a:pPr algn="ctr"/>
            <a:endParaRPr lang="en-US" sz="4100" dirty="0" smtClean="0">
              <a:solidFill>
                <a:schemeClr val="bg2">
                  <a:lumMod val="75000"/>
                </a:schemeClr>
              </a:solidFill>
              <a:latin typeface="Sweet Pea"/>
              <a:cs typeface="Sweet Pea"/>
            </a:endParaRPr>
          </a:p>
        </p:txBody>
      </p:sp>
    </p:spTree>
    <p:extLst>
      <p:ext uri="{BB962C8B-B14F-4D97-AF65-F5344CB8AC3E}">
        <p14:creationId xmlns:p14="http://schemas.microsoft.com/office/powerpoint/2010/main" val="146842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5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93"/>
          <a:stretch/>
        </p:blipFill>
        <p:spPr>
          <a:xfrm>
            <a:off x="1" y="0"/>
            <a:ext cx="9144000" cy="341562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5" name="TextBox 4"/>
          <p:cNvSpPr txBox="1"/>
          <p:nvPr/>
        </p:nvSpPr>
        <p:spPr>
          <a:xfrm>
            <a:off x="0" y="2836599"/>
            <a:ext cx="9144000" cy="313932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  <a:latin typeface="bromello"/>
                <a:cs typeface="bromello"/>
              </a:rPr>
              <a:t>Sonday</a:t>
            </a:r>
          </a:p>
          <a:p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  <a:latin typeface="Sweet Pea"/>
                <a:cs typeface="Sweet Pea"/>
              </a:rPr>
              <a:t>Objective: TLW know and apply grade level phonics and word analysis skills when decoding isolated words in text. 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Sweet Pea"/>
                <a:cs typeface="Sweet Pea"/>
              </a:rPr>
              <a:t> 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  <a:latin typeface="Sweet Pea"/>
                <a:cs typeface="Sweet Pea"/>
              </a:rPr>
              <a:t>Use combined knowledge of letters and sound correspondences, syllabications patterns, and morphology (roots &amp; affixes) to accurately read unfamiliar multisyllabic words.</a:t>
            </a:r>
          </a:p>
          <a:p>
            <a:pPr algn="ctr"/>
            <a:endParaRPr lang="en-US" sz="5400" dirty="0">
              <a:solidFill>
                <a:schemeClr val="bg2">
                  <a:lumMod val="75000"/>
                </a:schemeClr>
              </a:solidFill>
              <a:latin typeface="bromello"/>
              <a:cs typeface="bromello"/>
            </a:endParaRPr>
          </a:p>
        </p:txBody>
      </p:sp>
    </p:spTree>
    <p:extLst>
      <p:ext uri="{BB962C8B-B14F-4D97-AF65-F5344CB8AC3E}">
        <p14:creationId xmlns:p14="http://schemas.microsoft.com/office/powerpoint/2010/main" val="242978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2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307"/>
            <a:ext cx="9144000" cy="524495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1275185"/>
            <a:ext cx="9143999" cy="216982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500" dirty="0" smtClean="0">
                <a:solidFill>
                  <a:schemeClr val="bg2">
                    <a:lumMod val="75000"/>
                  </a:schemeClr>
                </a:solidFill>
                <a:latin typeface="Sweet Pea"/>
                <a:cs typeface="Sweet Pea"/>
              </a:rPr>
              <a:t>Sonday Lesson 47</a:t>
            </a:r>
          </a:p>
          <a:p>
            <a:endParaRPr lang="en-US" sz="4000" dirty="0">
              <a:solidFill>
                <a:schemeClr val="bg2">
                  <a:lumMod val="75000"/>
                </a:schemeClr>
              </a:solidFill>
              <a:latin typeface="Sweet Pea"/>
              <a:cs typeface="Sweet Pea"/>
            </a:endParaRPr>
          </a:p>
        </p:txBody>
      </p:sp>
    </p:spTree>
    <p:extLst>
      <p:ext uri="{BB962C8B-B14F-4D97-AF65-F5344CB8AC3E}">
        <p14:creationId xmlns:p14="http://schemas.microsoft.com/office/powerpoint/2010/main" val="189596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1853982" cy="5143500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US" dirty="0">
                <a:solidFill>
                  <a:srgbClr val="C4BD97"/>
                </a:solidFill>
                <a:latin typeface="bromello"/>
                <a:ea typeface="RowdyWriting" panose="02000603000000000000" pitchFamily="2" charset="0"/>
                <a:cs typeface="bromello"/>
              </a:rPr>
              <a:t>Day 2</a:t>
            </a:r>
            <a:br>
              <a:rPr lang="en-US" dirty="0">
                <a:solidFill>
                  <a:srgbClr val="C4BD97"/>
                </a:solidFill>
                <a:latin typeface="bromello"/>
                <a:ea typeface="RowdyWriting" panose="02000603000000000000" pitchFamily="2" charset="0"/>
                <a:cs typeface="bromello"/>
              </a:rPr>
            </a:br>
            <a:r>
              <a:rPr lang="en-US" dirty="0" smtClean="0">
                <a:solidFill>
                  <a:srgbClr val="C4BD97"/>
                </a:solidFill>
                <a:latin typeface="bromello"/>
                <a:ea typeface="RowdyWriting" panose="02000603000000000000" pitchFamily="2" charset="0"/>
                <a:cs typeface="bromello"/>
              </a:rPr>
              <a:t>Reading Review </a:t>
            </a:r>
            <a:endParaRPr lang="en-US" dirty="0">
              <a:solidFill>
                <a:srgbClr val="C4BD97"/>
              </a:solidFill>
              <a:latin typeface="bromello"/>
              <a:ea typeface="RowdyWriting" panose="02000603000000000000" pitchFamily="2" charset="0"/>
              <a:cs typeface="bromello"/>
            </a:endParaRPr>
          </a:p>
        </p:txBody>
      </p:sp>
      <p:pic>
        <p:nvPicPr>
          <p:cNvPr id="4" name="Picture 3" descr="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461" y="-16494"/>
            <a:ext cx="7306539" cy="5159994"/>
          </a:xfrm>
          <a:prstGeom prst="rect">
            <a:avLst/>
          </a:prstGeom>
        </p:spPr>
      </p:pic>
      <p:pic>
        <p:nvPicPr>
          <p:cNvPr id="3" name="Picture 2" descr="Screenshot 2019-12-09 15.05.42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519" y="517438"/>
            <a:ext cx="6799524" cy="4049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64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CB8E9BA-9CB5-4A38-B4CC-4C76D716D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31735"/>
            <a:ext cx="7290054" cy="935742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Comic Sans MS"/>
                <a:cs typeface="Comic Sans MS"/>
              </a:rPr>
              <a:t>READING – DAY 1</a:t>
            </a:r>
          </a:p>
        </p:txBody>
      </p:sp>
      <p:pic>
        <p:nvPicPr>
          <p:cNvPr id="10" name="Picture 9" descr="5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20"/>
          <a:stretch/>
        </p:blipFill>
        <p:spPr>
          <a:xfrm>
            <a:off x="0" y="-1"/>
            <a:ext cx="9144000" cy="3109091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="" xmlns:a16="http://schemas.microsoft.com/office/drawing/2014/main" id="{F168003F-8E14-4F8B-ABC4-7B3DDEF4BA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729576"/>
            <a:ext cx="9144000" cy="2413924"/>
          </a:xfrm>
          <a:solidFill>
            <a:srgbClr val="000000"/>
          </a:solidFill>
        </p:spPr>
        <p:txBody>
          <a:bodyPr>
            <a:noAutofit/>
          </a:bodyPr>
          <a:lstStyle/>
          <a:p>
            <a:pPr algn="ctr"/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  <a:latin typeface="Comic Sans MS"/>
                <a:cs typeface="Comic Sans MS"/>
              </a:rPr>
              <a:t>CCRA.R.1 Read Closely to determine what the text says explicitly and to make logical inferences from it; cite specific textual evidence when writing or speaking to support conclusions from the text. </a:t>
            </a:r>
            <a:endParaRPr lang="en-US" sz="2000" b="1" dirty="0" smtClean="0">
              <a:solidFill>
                <a:schemeClr val="bg2">
                  <a:lumMod val="75000"/>
                </a:schemeClr>
              </a:solidFill>
              <a:latin typeface="Comic Sans MS"/>
              <a:cs typeface="Comic Sans MS"/>
            </a:endParaRPr>
          </a:p>
          <a:p>
            <a:pPr marL="76200" indent="0" algn="ctr">
              <a:buNone/>
            </a:pPr>
            <a:endParaRPr lang="en-US" sz="2000" b="1" dirty="0" smtClean="0">
              <a:solidFill>
                <a:schemeClr val="bg2">
                  <a:lumMod val="75000"/>
                </a:schemeClr>
              </a:solidFill>
              <a:latin typeface="Comic Sans MS"/>
              <a:cs typeface="Comic Sans MS"/>
            </a:endParaRPr>
          </a:p>
          <a:p>
            <a:pPr marL="76200" indent="0" algn="ctr">
              <a:buNone/>
            </a:pPr>
            <a:r>
              <a:rPr lang="en-US" sz="2000" b="1" dirty="0" smtClean="0">
                <a:solidFill>
                  <a:schemeClr val="bg2">
                    <a:lumMod val="75000"/>
                  </a:schemeClr>
                </a:solidFill>
                <a:latin typeface="Comic Sans MS"/>
                <a:cs typeface="Comic Sans MS"/>
              </a:rPr>
              <a:t>ESSENTIAL QUESTION</a:t>
            </a:r>
          </a:p>
          <a:p>
            <a:pPr algn="ctr"/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  <a:latin typeface="Comic Sans MS"/>
                <a:cs typeface="Comic Sans MS"/>
              </a:rPr>
              <a:t>How will Alex ever earn his orange belt in karate?</a:t>
            </a:r>
            <a:endParaRPr lang="en-US" sz="2000" dirty="0">
              <a:solidFill>
                <a:schemeClr val="bg2">
                  <a:lumMod val="75000"/>
                </a:schemeClr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50443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CB8E9BA-9CB5-4A38-B4CC-4C76D716D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31735"/>
            <a:ext cx="7290054" cy="935742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Comic Sans MS"/>
                <a:cs typeface="Comic Sans MS"/>
              </a:rPr>
              <a:t>READING – DAY 1</a:t>
            </a:r>
          </a:p>
        </p:txBody>
      </p:sp>
      <p:pic>
        <p:nvPicPr>
          <p:cNvPr id="10" name="Picture 9" descr="5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20"/>
          <a:stretch/>
        </p:blipFill>
        <p:spPr>
          <a:xfrm>
            <a:off x="0" y="-1"/>
            <a:ext cx="9144000" cy="3109091"/>
          </a:xfrm>
          <a:prstGeom prst="rect">
            <a:avLst/>
          </a:prstGeom>
          <a:solidFill>
            <a:srgbClr val="000000"/>
          </a:solidFill>
        </p:spPr>
      </p:pic>
      <p:sp>
        <p:nvSpPr>
          <p:cNvPr id="5" name="Content Placeholder 4"/>
          <p:cNvSpPr txBox="1">
            <a:spLocks noGrp="1"/>
          </p:cNvSpPr>
          <p:nvPr>
            <p:ph idx="1"/>
          </p:nvPr>
        </p:nvSpPr>
        <p:spPr>
          <a:xfrm>
            <a:off x="0" y="2728913"/>
            <a:ext cx="9144000" cy="2462213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sz="2800" dirty="0" smtClean="0">
                <a:solidFill>
                  <a:schemeClr val="bg2">
                    <a:lumMod val="75000"/>
                  </a:schemeClr>
                </a:solidFill>
                <a:latin typeface="bromello"/>
                <a:cs typeface="bromello"/>
              </a:rPr>
              <a:t>Reading Day 2:</a:t>
            </a:r>
          </a:p>
          <a:p>
            <a:r>
              <a:rPr lang="en-US" sz="2800" dirty="0" smtClean="0">
                <a:solidFill>
                  <a:schemeClr val="bg2">
                    <a:lumMod val="75000"/>
                  </a:schemeClr>
                </a:solidFill>
                <a:latin typeface="Sweet Pea"/>
                <a:cs typeface="Sweet Pea"/>
              </a:rPr>
              <a:t>Read/listen to the article again.</a:t>
            </a:r>
          </a:p>
          <a:p>
            <a:r>
              <a:rPr lang="en-US" sz="2800" dirty="0" smtClean="0">
                <a:solidFill>
                  <a:schemeClr val="bg2">
                    <a:lumMod val="75000"/>
                  </a:schemeClr>
                </a:solidFill>
                <a:latin typeface="Sweet Pea"/>
                <a:cs typeface="Sweet Pea"/>
              </a:rPr>
              <a:t>Close-reading questions.</a:t>
            </a:r>
          </a:p>
          <a:p>
            <a:r>
              <a:rPr lang="en-US" sz="2800" dirty="0" smtClean="0">
                <a:solidFill>
                  <a:schemeClr val="bg2">
                    <a:lumMod val="75000"/>
                  </a:schemeClr>
                </a:solidFill>
                <a:latin typeface="Sweet Pea"/>
                <a:cs typeface="Sweet Pea"/>
              </a:rPr>
              <a:t>Critical-thinking questions</a:t>
            </a:r>
            <a:endParaRPr lang="en-US" sz="2800" dirty="0">
              <a:solidFill>
                <a:schemeClr val="bg2">
                  <a:lumMod val="75000"/>
                </a:schemeClr>
              </a:solidFill>
              <a:latin typeface="Sweet Pea"/>
              <a:cs typeface="Sweet Pea"/>
            </a:endParaRPr>
          </a:p>
          <a:p>
            <a:endParaRPr lang="en-US" sz="1050" dirty="0"/>
          </a:p>
          <a:p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30234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19</a:t>
            </a:fld>
            <a:endParaRPr lang="uk-UA"/>
          </a:p>
        </p:txBody>
      </p:sp>
      <p:pic>
        <p:nvPicPr>
          <p:cNvPr id="6" name="Picture 5" descr="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393" y="1"/>
            <a:ext cx="9231394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2538891" y="179575"/>
            <a:ext cx="3766655" cy="4861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95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5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93"/>
          <a:stretch/>
        </p:blipFill>
        <p:spPr>
          <a:xfrm>
            <a:off x="1" y="0"/>
            <a:ext cx="9144000" cy="341562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5" name="TextBox 4"/>
          <p:cNvSpPr txBox="1"/>
          <p:nvPr/>
        </p:nvSpPr>
        <p:spPr>
          <a:xfrm>
            <a:off x="0" y="2977719"/>
            <a:ext cx="9144000" cy="258532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2">
                    <a:lumMod val="75000"/>
                  </a:schemeClr>
                </a:solidFill>
                <a:latin typeface="bromello"/>
                <a:cs typeface="bromello"/>
              </a:rPr>
              <a:t>Monday</a:t>
            </a:r>
          </a:p>
          <a:p>
            <a:pPr algn="ctr"/>
            <a:r>
              <a:rPr lang="en-US" sz="5400" dirty="0" smtClean="0">
                <a:solidFill>
                  <a:schemeClr val="bg2">
                    <a:lumMod val="75000"/>
                  </a:schemeClr>
                </a:solidFill>
                <a:latin typeface="bromello"/>
                <a:cs typeface="bromello"/>
              </a:rPr>
              <a:t>Day 1</a:t>
            </a:r>
          </a:p>
          <a:p>
            <a:pPr algn="ctr"/>
            <a:endParaRPr lang="en-US" sz="5400" dirty="0">
              <a:solidFill>
                <a:schemeClr val="bg2">
                  <a:lumMod val="75000"/>
                </a:schemeClr>
              </a:solidFill>
              <a:latin typeface="bromello"/>
              <a:cs typeface="bromello"/>
            </a:endParaRPr>
          </a:p>
        </p:txBody>
      </p:sp>
    </p:spTree>
    <p:extLst>
      <p:ext uri="{BB962C8B-B14F-4D97-AF65-F5344CB8AC3E}">
        <p14:creationId xmlns:p14="http://schemas.microsoft.com/office/powerpoint/2010/main" val="336943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CB8E9BA-9CB5-4A38-B4CC-4C76D716D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31735"/>
            <a:ext cx="7290054" cy="935742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Comic Sans MS"/>
                <a:cs typeface="Comic Sans MS"/>
              </a:rPr>
              <a:t>READING – DAY 1</a:t>
            </a:r>
          </a:p>
        </p:txBody>
      </p:sp>
      <p:pic>
        <p:nvPicPr>
          <p:cNvPr id="10" name="Picture 9" descr="5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20"/>
          <a:stretch/>
        </p:blipFill>
        <p:spPr>
          <a:xfrm>
            <a:off x="0" y="-1"/>
            <a:ext cx="9144000" cy="3109091"/>
          </a:xfrm>
          <a:prstGeom prst="rect">
            <a:avLst/>
          </a:prstGeom>
          <a:solidFill>
            <a:srgbClr val="000000"/>
          </a:solidFill>
        </p:spPr>
      </p:pic>
      <p:sp>
        <p:nvSpPr>
          <p:cNvPr id="5" name="Content Placeholder 4"/>
          <p:cNvSpPr txBox="1">
            <a:spLocks noGrp="1"/>
          </p:cNvSpPr>
          <p:nvPr>
            <p:ph idx="1"/>
          </p:nvPr>
        </p:nvSpPr>
        <p:spPr>
          <a:xfrm>
            <a:off x="0" y="2451577"/>
            <a:ext cx="9144000" cy="2948500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sz="2000" dirty="0" smtClean="0">
                <a:solidFill>
                  <a:srgbClr val="C4BD97"/>
                </a:solidFill>
                <a:latin typeface="bromello"/>
                <a:cs typeface="bromello"/>
              </a:rPr>
              <a:t>Grammar  Day </a:t>
            </a:r>
            <a:r>
              <a:rPr lang="en-US" sz="2000" dirty="0">
                <a:solidFill>
                  <a:srgbClr val="C4BD97"/>
                </a:solidFill>
                <a:latin typeface="bromello"/>
                <a:cs typeface="bromello"/>
              </a:rPr>
              <a:t>2</a:t>
            </a:r>
            <a:r>
              <a:rPr lang="en-US" sz="2000" dirty="0" smtClean="0">
                <a:solidFill>
                  <a:srgbClr val="C4BD97"/>
                </a:solidFill>
                <a:latin typeface="bromello"/>
                <a:cs typeface="bromello"/>
              </a:rPr>
              <a:t>:</a:t>
            </a:r>
            <a:endParaRPr lang="en-US" sz="1600" dirty="0" smtClean="0">
              <a:solidFill>
                <a:srgbClr val="C4BD97"/>
              </a:solidFill>
              <a:latin typeface="bromello"/>
              <a:cs typeface="bromello"/>
            </a:endParaRPr>
          </a:p>
          <a:p>
            <a:r>
              <a:rPr lang="en-US" sz="1800" b="1" dirty="0" smtClean="0">
                <a:solidFill>
                  <a:srgbClr val="C4BD97"/>
                </a:solidFill>
                <a:latin typeface="Sweet Pea"/>
                <a:cs typeface="Sweet Pea"/>
              </a:rPr>
              <a:t>Objective: Demonstrate command of conventions of standard English grammar and usage when speaking an conventions of standard English grammar and usage, including capitalization and punctuation, when writing.</a:t>
            </a:r>
          </a:p>
          <a:p>
            <a:pPr lvl="1"/>
            <a:r>
              <a:rPr lang="en-US" sz="1800" b="1" dirty="0" smtClean="0">
                <a:solidFill>
                  <a:srgbClr val="C4BD97"/>
                </a:solidFill>
                <a:latin typeface="Sweet Pea"/>
                <a:cs typeface="Sweet Pea"/>
              </a:rPr>
              <a:t>Relative pronouns and relative adverbs      - Progressive verb tenses</a:t>
            </a:r>
          </a:p>
          <a:p>
            <a:pPr lvl="1"/>
            <a:r>
              <a:rPr lang="en-US" sz="1800" b="1" dirty="0" smtClean="0">
                <a:solidFill>
                  <a:srgbClr val="C4BD97"/>
                </a:solidFill>
                <a:latin typeface="Sweet Pea"/>
                <a:cs typeface="Sweet Pea"/>
              </a:rPr>
              <a:t>Auxiliary verbs                                      - Produce clear sentences</a:t>
            </a:r>
          </a:p>
          <a:p>
            <a:pPr lvl="1"/>
            <a:r>
              <a:rPr lang="en-US" sz="1800" b="1" dirty="0" smtClean="0">
                <a:solidFill>
                  <a:srgbClr val="C4BD97"/>
                </a:solidFill>
                <a:latin typeface="Sweet Pea"/>
                <a:cs typeface="Sweet Pea"/>
              </a:rPr>
              <a:t>Form and use prepositional phrases            - Recognize fragments &amp; run-ons</a:t>
            </a:r>
          </a:p>
          <a:p>
            <a:pPr lvl="1"/>
            <a:r>
              <a:rPr lang="en-US" sz="1800" b="1" dirty="0" smtClean="0">
                <a:solidFill>
                  <a:srgbClr val="C4BD97"/>
                </a:solidFill>
                <a:latin typeface="Sweet Pea"/>
                <a:cs typeface="Sweet Pea"/>
              </a:rPr>
              <a:t>Use commas &amp; quotations </a:t>
            </a:r>
          </a:p>
          <a:p>
            <a:pPr lvl="1"/>
            <a:endParaRPr lang="en-US" sz="1800" b="1" dirty="0" smtClean="0">
              <a:solidFill>
                <a:srgbClr val="C4BD97"/>
              </a:solidFill>
              <a:latin typeface="Sweet Pea"/>
              <a:cs typeface="Sweet Pea"/>
            </a:endParaRPr>
          </a:p>
        </p:txBody>
      </p:sp>
    </p:spTree>
    <p:extLst>
      <p:ext uri="{BB962C8B-B14F-4D97-AF65-F5344CB8AC3E}">
        <p14:creationId xmlns:p14="http://schemas.microsoft.com/office/powerpoint/2010/main" val="102358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575"/>
            <a:ext cx="9143999" cy="5192856"/>
          </a:xfrm>
          <a:prstGeom prst="rect">
            <a:avLst/>
          </a:prstGeom>
        </p:spPr>
      </p:pic>
      <p:pic>
        <p:nvPicPr>
          <p:cNvPr id="2" name="Picture 1" descr="Screenshot 2019-12-09 15.46.58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758" y="258718"/>
            <a:ext cx="6687388" cy="4061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73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287"/>
            <a:ext cx="9143999" cy="5166455"/>
          </a:xfrm>
          <a:prstGeom prst="rect">
            <a:avLst/>
          </a:prstGeom>
        </p:spPr>
      </p:pic>
      <p:pic>
        <p:nvPicPr>
          <p:cNvPr id="2" name="Picture 1" descr="Screenshot 2019-12-09 15.51.57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101" y="211679"/>
            <a:ext cx="3780661" cy="48024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9901" y="152879"/>
            <a:ext cx="297499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4BD97"/>
                </a:solidFill>
                <a:latin typeface="Sweet Pea"/>
                <a:cs typeface="Sweet Pea"/>
              </a:rPr>
              <a:t>Day 2 - Editing</a:t>
            </a:r>
            <a:endParaRPr lang="en-US" sz="3200" dirty="0">
              <a:solidFill>
                <a:srgbClr val="C4BD97"/>
              </a:solidFill>
              <a:latin typeface="Sweet Pea"/>
              <a:cs typeface="Sweet Pea"/>
            </a:endParaRPr>
          </a:p>
        </p:txBody>
      </p:sp>
    </p:spTree>
    <p:extLst>
      <p:ext uri="{BB962C8B-B14F-4D97-AF65-F5344CB8AC3E}">
        <p14:creationId xmlns:p14="http://schemas.microsoft.com/office/powerpoint/2010/main" val="275260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CB8E9BA-9CB5-4A38-B4CC-4C76D716D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31735"/>
            <a:ext cx="7290054" cy="935742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Comic Sans MS"/>
                <a:cs typeface="Comic Sans MS"/>
              </a:rPr>
              <a:t>READING – DAY 1</a:t>
            </a:r>
          </a:p>
        </p:txBody>
      </p:sp>
      <p:pic>
        <p:nvPicPr>
          <p:cNvPr id="10" name="Picture 9" descr="5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20"/>
          <a:stretch/>
        </p:blipFill>
        <p:spPr>
          <a:xfrm>
            <a:off x="0" y="-1"/>
            <a:ext cx="9144000" cy="3109091"/>
          </a:xfrm>
          <a:prstGeom prst="rect">
            <a:avLst/>
          </a:prstGeom>
          <a:solidFill>
            <a:srgbClr val="000000"/>
          </a:solidFill>
        </p:spPr>
      </p:pic>
      <p:sp>
        <p:nvSpPr>
          <p:cNvPr id="5" name="Content Placeholder 4"/>
          <p:cNvSpPr txBox="1">
            <a:spLocks noGrp="1"/>
          </p:cNvSpPr>
          <p:nvPr>
            <p:ph idx="1"/>
          </p:nvPr>
        </p:nvSpPr>
        <p:spPr>
          <a:xfrm>
            <a:off x="0" y="2451577"/>
            <a:ext cx="9144000" cy="2800767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sz="7800" dirty="0" smtClean="0">
                <a:solidFill>
                  <a:srgbClr val="C4BD97"/>
                </a:solidFill>
                <a:latin typeface="bromello"/>
                <a:cs typeface="bromello"/>
              </a:rPr>
              <a:t>Grammar  Day </a:t>
            </a:r>
            <a:r>
              <a:rPr lang="en-US" sz="7800" dirty="0">
                <a:solidFill>
                  <a:srgbClr val="C4BD97"/>
                </a:solidFill>
                <a:latin typeface="bromello"/>
                <a:cs typeface="bromello"/>
              </a:rPr>
              <a:t>2</a:t>
            </a:r>
            <a:r>
              <a:rPr lang="en-US" sz="7800" dirty="0" smtClean="0">
                <a:solidFill>
                  <a:srgbClr val="C4BD97"/>
                </a:solidFill>
                <a:latin typeface="bromello"/>
                <a:cs typeface="bromello"/>
              </a:rPr>
              <a:t>:</a:t>
            </a:r>
          </a:p>
          <a:p>
            <a:pPr marL="0" indent="0" algn="ctr">
              <a:buNone/>
            </a:pPr>
            <a:r>
              <a:rPr lang="en-US" sz="7800" dirty="0" smtClean="0">
                <a:solidFill>
                  <a:srgbClr val="C4BD97"/>
                </a:solidFill>
                <a:latin typeface="bromello"/>
                <a:cs typeface="bromello"/>
              </a:rPr>
              <a:t>Proverbs ppt</a:t>
            </a:r>
          </a:p>
        </p:txBody>
      </p:sp>
    </p:spTree>
    <p:extLst>
      <p:ext uri="{BB962C8B-B14F-4D97-AF65-F5344CB8AC3E}">
        <p14:creationId xmlns:p14="http://schemas.microsoft.com/office/powerpoint/2010/main" val="46589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2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307"/>
            <a:ext cx="9144000" cy="524495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0"/>
            <a:ext cx="9143999" cy="349326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0" dirty="0" smtClean="0">
                <a:solidFill>
                  <a:schemeClr val="bg2">
                    <a:lumMod val="75000"/>
                  </a:schemeClr>
                </a:solidFill>
                <a:latin typeface="Sweet Pea"/>
                <a:cs typeface="Sweet Pea"/>
              </a:rPr>
              <a:t>Day 3</a:t>
            </a:r>
          </a:p>
          <a:p>
            <a:pPr algn="ctr"/>
            <a:r>
              <a:rPr lang="en-US" sz="8000" dirty="0" smtClean="0">
                <a:solidFill>
                  <a:schemeClr val="bg2">
                    <a:lumMod val="75000"/>
                  </a:schemeClr>
                </a:solidFill>
                <a:latin typeface="Sweet Pea"/>
                <a:cs typeface="Sweet Pea"/>
              </a:rPr>
              <a:t>Wednesday</a:t>
            </a:r>
            <a:endParaRPr lang="en-US" sz="4000" dirty="0" smtClean="0">
              <a:solidFill>
                <a:schemeClr val="bg2">
                  <a:lumMod val="75000"/>
                </a:schemeClr>
              </a:solidFill>
              <a:latin typeface="Sweet Pea"/>
              <a:cs typeface="Sweet Pea"/>
            </a:endParaRPr>
          </a:p>
          <a:p>
            <a:pPr algn="ctr"/>
            <a:endParaRPr lang="en-US" sz="4100" dirty="0" smtClean="0">
              <a:solidFill>
                <a:schemeClr val="bg2">
                  <a:lumMod val="75000"/>
                </a:schemeClr>
              </a:solidFill>
              <a:latin typeface="Sweet Pea"/>
              <a:cs typeface="Sweet Pea"/>
            </a:endParaRPr>
          </a:p>
        </p:txBody>
      </p:sp>
    </p:spTree>
    <p:extLst>
      <p:ext uri="{BB962C8B-B14F-4D97-AF65-F5344CB8AC3E}">
        <p14:creationId xmlns:p14="http://schemas.microsoft.com/office/powerpoint/2010/main" val="108255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5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93"/>
          <a:stretch/>
        </p:blipFill>
        <p:spPr>
          <a:xfrm>
            <a:off x="1" y="0"/>
            <a:ext cx="9144000" cy="341562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5" name="TextBox 4"/>
          <p:cNvSpPr txBox="1"/>
          <p:nvPr/>
        </p:nvSpPr>
        <p:spPr>
          <a:xfrm>
            <a:off x="0" y="2824840"/>
            <a:ext cx="9144000" cy="350865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  <a:latin typeface="bromello"/>
                <a:cs typeface="bromello"/>
              </a:rPr>
              <a:t>Sonday</a:t>
            </a:r>
          </a:p>
          <a:p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  <a:latin typeface="Sweet Pea"/>
                <a:cs typeface="Sweet Pea"/>
              </a:rPr>
              <a:t>Objective: TLW know and apply grade level phonics and word analysis skills when decoding isolated words in text. 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Sweet Pea"/>
                <a:cs typeface="Sweet Pea"/>
              </a:rPr>
              <a:t> 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  <a:latin typeface="Sweet Pea"/>
                <a:cs typeface="Sweet Pea"/>
              </a:rPr>
              <a:t>Use combined knowledge of letters and sound correspondences, syllabications patterns, and morphology (roots &amp; affixes) to accurately read unfamiliar multisyllabic words.</a:t>
            </a:r>
          </a:p>
          <a:p>
            <a:endParaRPr lang="en-US" sz="2400" dirty="0" smtClean="0">
              <a:solidFill>
                <a:schemeClr val="bg2">
                  <a:lumMod val="75000"/>
                </a:schemeClr>
              </a:solidFill>
              <a:latin typeface="Sweet Pea"/>
              <a:cs typeface="Sweet Pea"/>
            </a:endParaRPr>
          </a:p>
          <a:p>
            <a:pPr algn="ctr"/>
            <a:endParaRPr lang="en-US" sz="5400" dirty="0">
              <a:solidFill>
                <a:schemeClr val="bg2">
                  <a:lumMod val="75000"/>
                </a:schemeClr>
              </a:solidFill>
              <a:latin typeface="bromello"/>
              <a:cs typeface="bromello"/>
            </a:endParaRPr>
          </a:p>
        </p:txBody>
      </p:sp>
    </p:spTree>
    <p:extLst>
      <p:ext uri="{BB962C8B-B14F-4D97-AF65-F5344CB8AC3E}">
        <p14:creationId xmlns:p14="http://schemas.microsoft.com/office/powerpoint/2010/main" val="169556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2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307"/>
            <a:ext cx="9144000" cy="524495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1275185"/>
            <a:ext cx="9143999" cy="216982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500" dirty="0" smtClean="0">
                <a:solidFill>
                  <a:schemeClr val="bg2">
                    <a:lumMod val="75000"/>
                  </a:schemeClr>
                </a:solidFill>
                <a:latin typeface="Sweet Pea"/>
                <a:cs typeface="Sweet Pea"/>
              </a:rPr>
              <a:t>Sonday Lesson 48</a:t>
            </a:r>
          </a:p>
          <a:p>
            <a:endParaRPr lang="en-US" sz="4000" dirty="0">
              <a:solidFill>
                <a:schemeClr val="bg2">
                  <a:lumMod val="75000"/>
                </a:schemeClr>
              </a:solidFill>
              <a:latin typeface="Sweet Pea"/>
              <a:cs typeface="Sweet Pea"/>
            </a:endParaRPr>
          </a:p>
        </p:txBody>
      </p:sp>
    </p:spTree>
    <p:extLst>
      <p:ext uri="{BB962C8B-B14F-4D97-AF65-F5344CB8AC3E}">
        <p14:creationId xmlns:p14="http://schemas.microsoft.com/office/powerpoint/2010/main" val="157187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1853982" cy="5143500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US" dirty="0">
                <a:solidFill>
                  <a:srgbClr val="C4BD97"/>
                </a:solidFill>
                <a:latin typeface="bromello"/>
                <a:ea typeface="RowdyWriting" panose="02000603000000000000" pitchFamily="2" charset="0"/>
                <a:cs typeface="bromello"/>
              </a:rPr>
              <a:t>Day </a:t>
            </a:r>
            <a:r>
              <a:rPr lang="en-US" dirty="0" smtClean="0">
                <a:solidFill>
                  <a:srgbClr val="C4BD97"/>
                </a:solidFill>
                <a:latin typeface="bromello"/>
                <a:ea typeface="RowdyWriting" panose="02000603000000000000" pitchFamily="2" charset="0"/>
                <a:cs typeface="bromello"/>
              </a:rPr>
              <a:t>3</a:t>
            </a:r>
            <a:r>
              <a:rPr lang="en-US" dirty="0">
                <a:solidFill>
                  <a:srgbClr val="C4BD97"/>
                </a:solidFill>
                <a:latin typeface="bromello"/>
                <a:ea typeface="RowdyWriting" panose="02000603000000000000" pitchFamily="2" charset="0"/>
                <a:cs typeface="bromello"/>
              </a:rPr>
              <a:t/>
            </a:r>
            <a:br>
              <a:rPr lang="en-US" dirty="0">
                <a:solidFill>
                  <a:srgbClr val="C4BD97"/>
                </a:solidFill>
                <a:latin typeface="bromello"/>
                <a:ea typeface="RowdyWriting" panose="02000603000000000000" pitchFamily="2" charset="0"/>
                <a:cs typeface="bromello"/>
              </a:rPr>
            </a:br>
            <a:r>
              <a:rPr lang="en-US" dirty="0" smtClean="0">
                <a:solidFill>
                  <a:srgbClr val="C4BD97"/>
                </a:solidFill>
                <a:latin typeface="bromello"/>
                <a:ea typeface="RowdyWriting" panose="02000603000000000000" pitchFamily="2" charset="0"/>
                <a:cs typeface="bromello"/>
              </a:rPr>
              <a:t>Reading Review </a:t>
            </a:r>
            <a:endParaRPr lang="en-US" dirty="0">
              <a:solidFill>
                <a:srgbClr val="C4BD97"/>
              </a:solidFill>
              <a:latin typeface="bromello"/>
              <a:ea typeface="RowdyWriting" panose="02000603000000000000" pitchFamily="2" charset="0"/>
              <a:cs typeface="bromello"/>
            </a:endParaRPr>
          </a:p>
        </p:txBody>
      </p:sp>
      <p:pic>
        <p:nvPicPr>
          <p:cNvPr id="4" name="Picture 3" descr="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461" y="-16494"/>
            <a:ext cx="7306539" cy="5159994"/>
          </a:xfrm>
          <a:prstGeom prst="rect">
            <a:avLst/>
          </a:prstGeom>
        </p:spPr>
      </p:pic>
      <p:pic>
        <p:nvPicPr>
          <p:cNvPr id="5" name="Picture 4" descr="Screenshot 2019-12-09 15.07.23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500" y="929035"/>
            <a:ext cx="7356500" cy="261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66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CB8E9BA-9CB5-4A38-B4CC-4C76D716D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31735"/>
            <a:ext cx="7290054" cy="935742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Comic Sans MS"/>
                <a:cs typeface="Comic Sans MS"/>
              </a:rPr>
              <a:t>READING – DAY 1</a:t>
            </a:r>
          </a:p>
        </p:txBody>
      </p:sp>
      <p:pic>
        <p:nvPicPr>
          <p:cNvPr id="10" name="Picture 9" descr="5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20"/>
          <a:stretch/>
        </p:blipFill>
        <p:spPr>
          <a:xfrm>
            <a:off x="0" y="-1"/>
            <a:ext cx="9144000" cy="3109091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="" xmlns:a16="http://schemas.microsoft.com/office/drawing/2014/main" id="{F168003F-8E14-4F8B-ABC4-7B3DDEF4BA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729576"/>
            <a:ext cx="9144000" cy="2413924"/>
          </a:xfrm>
          <a:solidFill>
            <a:srgbClr val="000000"/>
          </a:solidFill>
        </p:spPr>
        <p:txBody>
          <a:bodyPr>
            <a:noAutofit/>
          </a:bodyPr>
          <a:lstStyle/>
          <a:p>
            <a:pPr algn="ctr"/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  <a:latin typeface="Comic Sans MS"/>
                <a:cs typeface="Comic Sans MS"/>
              </a:rPr>
              <a:t>CCRA.R.1 Read Closely to determine what the text says explicitly and to make logical inferences from it; cite specific textual evidence when writing or speaking to support conclusions from the text. </a:t>
            </a:r>
            <a:endParaRPr lang="en-US" sz="2000" b="1" dirty="0" smtClean="0">
              <a:solidFill>
                <a:schemeClr val="bg2">
                  <a:lumMod val="75000"/>
                </a:schemeClr>
              </a:solidFill>
              <a:latin typeface="Comic Sans MS"/>
              <a:cs typeface="Comic Sans MS"/>
            </a:endParaRPr>
          </a:p>
          <a:p>
            <a:pPr marL="76200" indent="0" algn="ctr">
              <a:buNone/>
            </a:pPr>
            <a:endParaRPr lang="en-US" sz="2000" b="1" dirty="0" smtClean="0">
              <a:solidFill>
                <a:schemeClr val="bg2">
                  <a:lumMod val="75000"/>
                </a:schemeClr>
              </a:solidFill>
              <a:latin typeface="Comic Sans MS"/>
              <a:cs typeface="Comic Sans MS"/>
            </a:endParaRPr>
          </a:p>
          <a:p>
            <a:pPr marL="76200" indent="0" algn="ctr">
              <a:buNone/>
            </a:pPr>
            <a:r>
              <a:rPr lang="en-US" sz="2000" b="1" dirty="0" smtClean="0">
                <a:solidFill>
                  <a:schemeClr val="bg2">
                    <a:lumMod val="75000"/>
                  </a:schemeClr>
                </a:solidFill>
                <a:latin typeface="Comic Sans MS"/>
                <a:cs typeface="Comic Sans MS"/>
              </a:rPr>
              <a:t>ESSENTIAL QUESTION</a:t>
            </a:r>
          </a:p>
          <a:p>
            <a:pPr algn="ctr"/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  <a:latin typeface="Comic Sans MS"/>
                <a:cs typeface="Comic Sans MS"/>
              </a:rPr>
              <a:t>What is the importance in having small dreams and believing in yourself?</a:t>
            </a:r>
            <a:endParaRPr lang="en-US" sz="2000" dirty="0">
              <a:solidFill>
                <a:schemeClr val="bg2">
                  <a:lumMod val="75000"/>
                </a:schemeClr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16799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CB8E9BA-9CB5-4A38-B4CC-4C76D716D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31735"/>
            <a:ext cx="7290054" cy="935742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Comic Sans MS"/>
                <a:cs typeface="Comic Sans MS"/>
              </a:rPr>
              <a:t>READING – DAY 1</a:t>
            </a:r>
          </a:p>
        </p:txBody>
      </p:sp>
      <p:pic>
        <p:nvPicPr>
          <p:cNvPr id="10" name="Picture 9" descr="5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20"/>
          <a:stretch/>
        </p:blipFill>
        <p:spPr>
          <a:xfrm>
            <a:off x="0" y="0"/>
            <a:ext cx="9144000" cy="3109091"/>
          </a:xfrm>
          <a:prstGeom prst="rect">
            <a:avLst/>
          </a:prstGeom>
          <a:solidFill>
            <a:srgbClr val="000000"/>
          </a:solidFill>
        </p:spPr>
      </p:pic>
      <p:sp>
        <p:nvSpPr>
          <p:cNvPr id="7" name="Content Placeholder 4"/>
          <p:cNvSpPr txBox="1">
            <a:spLocks/>
          </p:cNvSpPr>
          <p:nvPr/>
        </p:nvSpPr>
        <p:spPr>
          <a:xfrm>
            <a:off x="0" y="3109091"/>
            <a:ext cx="9144000" cy="2462213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Tx/>
              <a:buFont typeface="Arial"/>
              <a:buNone/>
            </a:pPr>
            <a:r>
              <a:rPr lang="en-US" sz="2800" dirty="0" smtClean="0">
                <a:solidFill>
                  <a:schemeClr val="bg2">
                    <a:lumMod val="75000"/>
                  </a:schemeClr>
                </a:solidFill>
                <a:latin typeface="bromello"/>
                <a:cs typeface="bromello"/>
              </a:rPr>
              <a:t>Reading Day 3:</a:t>
            </a:r>
          </a:p>
          <a:p>
            <a:pPr>
              <a:buClrTx/>
            </a:pPr>
            <a:r>
              <a:rPr lang="en-US" sz="2800" dirty="0" smtClean="0">
                <a:solidFill>
                  <a:schemeClr val="bg2">
                    <a:lumMod val="75000"/>
                  </a:schemeClr>
                </a:solidFill>
                <a:latin typeface="Sweet Pea"/>
                <a:cs typeface="Sweet Pea"/>
              </a:rPr>
              <a:t>Character</a:t>
            </a:r>
          </a:p>
          <a:p>
            <a:pPr>
              <a:buClrTx/>
            </a:pPr>
            <a:endParaRPr lang="en-US" sz="2800" dirty="0">
              <a:solidFill>
                <a:schemeClr val="bg2">
                  <a:lumMod val="75000"/>
                </a:schemeClr>
              </a:solidFill>
              <a:latin typeface="Sweet Pea"/>
              <a:cs typeface="Sweet Pea"/>
            </a:endParaRPr>
          </a:p>
          <a:p>
            <a:pPr>
              <a:buClrTx/>
            </a:pPr>
            <a:endParaRPr lang="en-US" sz="2800" dirty="0" smtClean="0">
              <a:solidFill>
                <a:schemeClr val="bg2">
                  <a:lumMod val="75000"/>
                </a:schemeClr>
              </a:solidFill>
              <a:latin typeface="Sweet Pea"/>
              <a:cs typeface="Sweet Pea"/>
            </a:endParaRPr>
          </a:p>
          <a:p>
            <a:pPr>
              <a:buClrTx/>
            </a:pPr>
            <a:endParaRPr lang="en-US" sz="1050" dirty="0" smtClean="0"/>
          </a:p>
          <a:p>
            <a:pPr>
              <a:buClrTx/>
            </a:pP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82546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5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93"/>
          <a:stretch/>
        </p:blipFill>
        <p:spPr>
          <a:xfrm>
            <a:off x="1" y="0"/>
            <a:ext cx="9144000" cy="341562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5" name="TextBox 4"/>
          <p:cNvSpPr txBox="1"/>
          <p:nvPr/>
        </p:nvSpPr>
        <p:spPr>
          <a:xfrm>
            <a:off x="0" y="2977719"/>
            <a:ext cx="9144000" cy="313932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  <a:latin typeface="bromello"/>
                <a:cs typeface="bromello"/>
              </a:rPr>
              <a:t>Sonday</a:t>
            </a:r>
          </a:p>
          <a:p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  <a:latin typeface="Sweet Pea"/>
                <a:cs typeface="Sweet Pea"/>
              </a:rPr>
              <a:t>Objective: TLW know and apply grade level phonics and word analysis skills when decoding isolated words in text. 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Sweet Pea"/>
                <a:cs typeface="Sweet Pea"/>
              </a:rPr>
              <a:t> 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  <a:latin typeface="Sweet Pea"/>
                <a:cs typeface="Sweet Pea"/>
              </a:rPr>
              <a:t>Use combined knowledge of letters and sound correspondences, syllabications patterns, and morphology (roots &amp; affixes) to accurately read unfamiliar multisyllabic words.</a:t>
            </a:r>
          </a:p>
          <a:p>
            <a:pPr algn="ctr"/>
            <a:endParaRPr lang="en-US" sz="5400" dirty="0">
              <a:solidFill>
                <a:schemeClr val="bg2">
                  <a:lumMod val="75000"/>
                </a:schemeClr>
              </a:solidFill>
              <a:latin typeface="bromello"/>
              <a:cs typeface="bromello"/>
            </a:endParaRPr>
          </a:p>
        </p:txBody>
      </p:sp>
    </p:spTree>
    <p:extLst>
      <p:ext uri="{BB962C8B-B14F-4D97-AF65-F5344CB8AC3E}">
        <p14:creationId xmlns:p14="http://schemas.microsoft.com/office/powerpoint/2010/main" val="212214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5999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2584783" y="111341"/>
            <a:ext cx="3974434" cy="493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9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CB8E9BA-9CB5-4A38-B4CC-4C76D716D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31735"/>
            <a:ext cx="7290054" cy="935742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Comic Sans MS"/>
                <a:cs typeface="Comic Sans MS"/>
              </a:rPr>
              <a:t>READING – DAY 1</a:t>
            </a:r>
          </a:p>
        </p:txBody>
      </p:sp>
      <p:pic>
        <p:nvPicPr>
          <p:cNvPr id="10" name="Picture 9" descr="5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20"/>
          <a:stretch/>
        </p:blipFill>
        <p:spPr>
          <a:xfrm>
            <a:off x="0" y="-1"/>
            <a:ext cx="9144000" cy="3109091"/>
          </a:xfrm>
          <a:prstGeom prst="rect">
            <a:avLst/>
          </a:prstGeom>
          <a:solidFill>
            <a:srgbClr val="000000"/>
          </a:solidFill>
        </p:spPr>
      </p:pic>
      <p:sp>
        <p:nvSpPr>
          <p:cNvPr id="5" name="Content Placeholder 4"/>
          <p:cNvSpPr txBox="1">
            <a:spLocks noGrp="1"/>
          </p:cNvSpPr>
          <p:nvPr>
            <p:ph idx="1"/>
          </p:nvPr>
        </p:nvSpPr>
        <p:spPr>
          <a:xfrm>
            <a:off x="0" y="2451577"/>
            <a:ext cx="9144000" cy="2948500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sz="2000" dirty="0" smtClean="0">
                <a:solidFill>
                  <a:srgbClr val="C4BD97"/>
                </a:solidFill>
                <a:latin typeface="bromello"/>
                <a:cs typeface="bromello"/>
              </a:rPr>
              <a:t>Grammar  Day 3:</a:t>
            </a:r>
            <a:endParaRPr lang="en-US" sz="1600" dirty="0" smtClean="0">
              <a:solidFill>
                <a:srgbClr val="C4BD97"/>
              </a:solidFill>
              <a:latin typeface="bromello"/>
              <a:cs typeface="bromello"/>
            </a:endParaRPr>
          </a:p>
          <a:p>
            <a:r>
              <a:rPr lang="en-US" sz="1800" b="1" dirty="0" smtClean="0">
                <a:solidFill>
                  <a:srgbClr val="C4BD97"/>
                </a:solidFill>
                <a:latin typeface="Sweet Pea"/>
                <a:cs typeface="Sweet Pea"/>
              </a:rPr>
              <a:t>Objective: Demonstrate command of conventions of standard English grammar and usage when speaking an conventions of standard English grammar and usage, including capitalization and punctuation, when writing.</a:t>
            </a:r>
          </a:p>
          <a:p>
            <a:pPr lvl="1"/>
            <a:r>
              <a:rPr lang="en-US" sz="1800" b="1" dirty="0" smtClean="0">
                <a:solidFill>
                  <a:srgbClr val="C4BD97"/>
                </a:solidFill>
                <a:latin typeface="Sweet Pea"/>
                <a:cs typeface="Sweet Pea"/>
              </a:rPr>
              <a:t>Relative pronouns and relative adverbs      - Progressive verb tenses</a:t>
            </a:r>
          </a:p>
          <a:p>
            <a:pPr lvl="1"/>
            <a:r>
              <a:rPr lang="en-US" sz="1800" b="1" dirty="0" smtClean="0">
                <a:solidFill>
                  <a:srgbClr val="C4BD97"/>
                </a:solidFill>
                <a:latin typeface="Sweet Pea"/>
                <a:cs typeface="Sweet Pea"/>
              </a:rPr>
              <a:t>Auxiliary verbs                                      - Produce clear sentences</a:t>
            </a:r>
          </a:p>
          <a:p>
            <a:pPr lvl="1"/>
            <a:r>
              <a:rPr lang="en-US" sz="1800" b="1" dirty="0" smtClean="0">
                <a:solidFill>
                  <a:srgbClr val="C4BD97"/>
                </a:solidFill>
                <a:latin typeface="Sweet Pea"/>
                <a:cs typeface="Sweet Pea"/>
              </a:rPr>
              <a:t>Form and use prepositional phrases            - Recognize fragments &amp; run-ons</a:t>
            </a:r>
          </a:p>
          <a:p>
            <a:pPr lvl="1"/>
            <a:r>
              <a:rPr lang="en-US" sz="1800" b="1" dirty="0" smtClean="0">
                <a:solidFill>
                  <a:srgbClr val="C4BD97"/>
                </a:solidFill>
                <a:latin typeface="Sweet Pea"/>
                <a:cs typeface="Sweet Pea"/>
              </a:rPr>
              <a:t>Use commas &amp; quotations </a:t>
            </a:r>
          </a:p>
          <a:p>
            <a:pPr lvl="1"/>
            <a:endParaRPr lang="en-US" sz="1800" b="1" dirty="0" smtClean="0">
              <a:solidFill>
                <a:srgbClr val="C4BD97"/>
              </a:solidFill>
              <a:latin typeface="Sweet Pea"/>
              <a:cs typeface="Sweet Pea"/>
            </a:endParaRPr>
          </a:p>
        </p:txBody>
      </p:sp>
    </p:spTree>
    <p:extLst>
      <p:ext uri="{BB962C8B-B14F-4D97-AF65-F5344CB8AC3E}">
        <p14:creationId xmlns:p14="http://schemas.microsoft.com/office/powerpoint/2010/main" val="19612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575"/>
            <a:ext cx="9143999" cy="5192856"/>
          </a:xfrm>
          <a:prstGeom prst="rect">
            <a:avLst/>
          </a:prstGeom>
        </p:spPr>
      </p:pic>
      <p:pic>
        <p:nvPicPr>
          <p:cNvPr id="4" name="Picture 3" descr="Screenshot 2019-12-09 15.48.39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080" y="235198"/>
            <a:ext cx="7176696" cy="4332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89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287"/>
            <a:ext cx="9143999" cy="51664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25233" y="4345684"/>
            <a:ext cx="2974997" cy="584776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4BD97"/>
                </a:solidFill>
                <a:latin typeface="Sweet Pea"/>
                <a:cs typeface="Sweet Pea"/>
              </a:rPr>
              <a:t>Day 3 - Editing</a:t>
            </a:r>
            <a:endParaRPr lang="en-US" sz="3200" dirty="0">
              <a:solidFill>
                <a:srgbClr val="C4BD97"/>
              </a:solidFill>
              <a:latin typeface="Sweet Pea"/>
              <a:cs typeface="Sweet Pea"/>
            </a:endParaRPr>
          </a:p>
        </p:txBody>
      </p:sp>
      <p:pic>
        <p:nvPicPr>
          <p:cNvPr id="5" name="Picture 4" descr="Screenshot 2019-12-09 15.56.35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49" y="116541"/>
            <a:ext cx="4125918" cy="4946276"/>
          </a:xfrm>
          <a:prstGeom prst="rect">
            <a:avLst/>
          </a:prstGeom>
        </p:spPr>
      </p:pic>
      <p:pic>
        <p:nvPicPr>
          <p:cNvPr id="6" name="Picture 5" descr="Screenshot 2019-12-09 15.57.21.pn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871" y="89749"/>
            <a:ext cx="4137723" cy="4026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16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59994"/>
          </a:xfrm>
          <a:prstGeom prst="rect">
            <a:avLst/>
          </a:prstGeom>
        </p:spPr>
      </p:pic>
      <p:pic>
        <p:nvPicPr>
          <p:cNvPr id="5" name="Picture 4" descr="Screenshot 2019-12-09 16.52.06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026" y="129359"/>
            <a:ext cx="3287163" cy="4146498"/>
          </a:xfrm>
          <a:prstGeom prst="rect">
            <a:avLst/>
          </a:prstGeom>
        </p:spPr>
      </p:pic>
      <p:pic>
        <p:nvPicPr>
          <p:cNvPr id="9" name="Picture 8" descr="Screenshot 2019-12-09 16.54.47.pn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328" y="117600"/>
            <a:ext cx="3206594" cy="4143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7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575"/>
            <a:ext cx="9143999" cy="5192856"/>
          </a:xfrm>
          <a:prstGeom prst="rect">
            <a:avLst/>
          </a:prstGeom>
        </p:spPr>
      </p:pic>
      <p:pic>
        <p:nvPicPr>
          <p:cNvPr id="2" name="Picture 1" descr="Screenshot 2019-12-09 16.56.24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00" y="94080"/>
            <a:ext cx="3316837" cy="4261506"/>
          </a:xfrm>
          <a:prstGeom prst="rect">
            <a:avLst/>
          </a:prstGeom>
        </p:spPr>
      </p:pic>
      <p:pic>
        <p:nvPicPr>
          <p:cNvPr id="5" name="Picture 4" descr="Screenshot 2019-12-09 16.57.50.pn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362" y="129360"/>
            <a:ext cx="3914161" cy="3880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34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2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307"/>
            <a:ext cx="9144000" cy="524495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0"/>
            <a:ext cx="9143999" cy="349326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0" dirty="0" smtClean="0">
                <a:solidFill>
                  <a:schemeClr val="bg2">
                    <a:lumMod val="75000"/>
                  </a:schemeClr>
                </a:solidFill>
                <a:latin typeface="Sweet Pea"/>
                <a:cs typeface="Sweet Pea"/>
              </a:rPr>
              <a:t>Day 4</a:t>
            </a:r>
          </a:p>
          <a:p>
            <a:pPr algn="ctr"/>
            <a:r>
              <a:rPr lang="en-US" sz="8000" dirty="0" smtClean="0">
                <a:solidFill>
                  <a:schemeClr val="bg2">
                    <a:lumMod val="75000"/>
                  </a:schemeClr>
                </a:solidFill>
                <a:latin typeface="Sweet Pea"/>
                <a:cs typeface="Sweet Pea"/>
              </a:rPr>
              <a:t>Thursday</a:t>
            </a:r>
            <a:endParaRPr lang="en-US" sz="4000" dirty="0" smtClean="0">
              <a:solidFill>
                <a:schemeClr val="bg2">
                  <a:lumMod val="75000"/>
                </a:schemeClr>
              </a:solidFill>
              <a:latin typeface="Sweet Pea"/>
              <a:cs typeface="Sweet Pea"/>
            </a:endParaRPr>
          </a:p>
          <a:p>
            <a:pPr algn="ctr"/>
            <a:endParaRPr lang="en-US" sz="4100" dirty="0" smtClean="0">
              <a:solidFill>
                <a:schemeClr val="bg2">
                  <a:lumMod val="75000"/>
                </a:schemeClr>
              </a:solidFill>
              <a:latin typeface="Sweet Pea"/>
              <a:cs typeface="Sweet Pea"/>
            </a:endParaRPr>
          </a:p>
        </p:txBody>
      </p:sp>
    </p:spTree>
    <p:extLst>
      <p:ext uri="{BB962C8B-B14F-4D97-AF65-F5344CB8AC3E}">
        <p14:creationId xmlns:p14="http://schemas.microsoft.com/office/powerpoint/2010/main" val="29240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5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93"/>
          <a:stretch/>
        </p:blipFill>
        <p:spPr>
          <a:xfrm>
            <a:off x="1" y="0"/>
            <a:ext cx="9144000" cy="341562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5" name="TextBox 4"/>
          <p:cNvSpPr txBox="1"/>
          <p:nvPr/>
        </p:nvSpPr>
        <p:spPr>
          <a:xfrm>
            <a:off x="0" y="2824840"/>
            <a:ext cx="9144000" cy="350865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  <a:latin typeface="bromello"/>
                <a:cs typeface="bromello"/>
              </a:rPr>
              <a:t>Sonday</a:t>
            </a:r>
          </a:p>
          <a:p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  <a:latin typeface="Sweet Pea"/>
                <a:cs typeface="Sweet Pea"/>
              </a:rPr>
              <a:t>Objective: TLW know and apply grade level phonics and word analysis skills when decoding isolated words in text. 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Sweet Pea"/>
                <a:cs typeface="Sweet Pea"/>
              </a:rPr>
              <a:t> 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  <a:latin typeface="Sweet Pea"/>
                <a:cs typeface="Sweet Pea"/>
              </a:rPr>
              <a:t>Use combined knowledge of letters and sound correspondences, syllabications patterns, and morphology (roots &amp; affixes) to accurately read unfamiliar multisyllabic words.</a:t>
            </a:r>
          </a:p>
          <a:p>
            <a:endParaRPr lang="en-US" sz="2400" dirty="0" smtClean="0">
              <a:solidFill>
                <a:schemeClr val="bg2">
                  <a:lumMod val="75000"/>
                </a:schemeClr>
              </a:solidFill>
              <a:latin typeface="Sweet Pea"/>
              <a:cs typeface="Sweet Pea"/>
            </a:endParaRPr>
          </a:p>
          <a:p>
            <a:pPr algn="ctr"/>
            <a:endParaRPr lang="en-US" sz="5400" dirty="0">
              <a:solidFill>
                <a:schemeClr val="bg2">
                  <a:lumMod val="75000"/>
                </a:schemeClr>
              </a:solidFill>
              <a:latin typeface="bromello"/>
              <a:cs typeface="bromello"/>
            </a:endParaRPr>
          </a:p>
        </p:txBody>
      </p:sp>
    </p:spTree>
    <p:extLst>
      <p:ext uri="{BB962C8B-B14F-4D97-AF65-F5344CB8AC3E}">
        <p14:creationId xmlns:p14="http://schemas.microsoft.com/office/powerpoint/2010/main" val="417274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2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307"/>
            <a:ext cx="9144000" cy="524495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1275185"/>
            <a:ext cx="9143999" cy="216982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500" dirty="0" smtClean="0">
                <a:solidFill>
                  <a:schemeClr val="bg2">
                    <a:lumMod val="75000"/>
                  </a:schemeClr>
                </a:solidFill>
                <a:latin typeface="Sweet Pea"/>
                <a:cs typeface="Sweet Pea"/>
              </a:rPr>
              <a:t>Sonday Lesson 49</a:t>
            </a:r>
          </a:p>
          <a:p>
            <a:endParaRPr lang="en-US" sz="4000" dirty="0">
              <a:solidFill>
                <a:schemeClr val="bg2">
                  <a:lumMod val="75000"/>
                </a:schemeClr>
              </a:solidFill>
              <a:latin typeface="Sweet Pea"/>
              <a:cs typeface="Sweet Pea"/>
            </a:endParaRPr>
          </a:p>
        </p:txBody>
      </p:sp>
    </p:spTree>
    <p:extLst>
      <p:ext uri="{BB962C8B-B14F-4D97-AF65-F5344CB8AC3E}">
        <p14:creationId xmlns:p14="http://schemas.microsoft.com/office/powerpoint/2010/main" val="245499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1853982" cy="5143500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US" dirty="0">
                <a:solidFill>
                  <a:srgbClr val="C4BD97"/>
                </a:solidFill>
                <a:latin typeface="bromello"/>
                <a:ea typeface="RowdyWriting" panose="02000603000000000000" pitchFamily="2" charset="0"/>
                <a:cs typeface="bromello"/>
              </a:rPr>
              <a:t>Day 4</a:t>
            </a:r>
            <a:br>
              <a:rPr lang="en-US" dirty="0">
                <a:solidFill>
                  <a:srgbClr val="C4BD97"/>
                </a:solidFill>
                <a:latin typeface="bromello"/>
                <a:ea typeface="RowdyWriting" panose="02000603000000000000" pitchFamily="2" charset="0"/>
                <a:cs typeface="bromello"/>
              </a:rPr>
            </a:br>
            <a:r>
              <a:rPr lang="en-US" dirty="0" smtClean="0">
                <a:solidFill>
                  <a:srgbClr val="C4BD97"/>
                </a:solidFill>
                <a:latin typeface="bromello"/>
                <a:ea typeface="RowdyWriting" panose="02000603000000000000" pitchFamily="2" charset="0"/>
                <a:cs typeface="bromello"/>
              </a:rPr>
              <a:t>Reading Review </a:t>
            </a:r>
            <a:endParaRPr lang="en-US" dirty="0">
              <a:solidFill>
                <a:srgbClr val="C4BD97"/>
              </a:solidFill>
              <a:latin typeface="bromello"/>
              <a:ea typeface="RowdyWriting" panose="02000603000000000000" pitchFamily="2" charset="0"/>
              <a:cs typeface="bromello"/>
            </a:endParaRPr>
          </a:p>
        </p:txBody>
      </p:sp>
      <p:pic>
        <p:nvPicPr>
          <p:cNvPr id="4" name="Picture 3" descr="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461" y="-16494"/>
            <a:ext cx="7306539" cy="5159994"/>
          </a:xfrm>
          <a:prstGeom prst="rect">
            <a:avLst/>
          </a:prstGeom>
        </p:spPr>
      </p:pic>
      <p:pic>
        <p:nvPicPr>
          <p:cNvPr id="3" name="Picture 2" descr="Screenshot 2019-12-09 15.08.38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627" y="646797"/>
            <a:ext cx="7046373" cy="3245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4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2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307"/>
            <a:ext cx="9144000" cy="524495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1275185"/>
            <a:ext cx="9143999" cy="216982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500" dirty="0" smtClean="0">
                <a:solidFill>
                  <a:schemeClr val="bg2">
                    <a:lumMod val="75000"/>
                  </a:schemeClr>
                </a:solidFill>
                <a:latin typeface="Sweet Pea"/>
                <a:cs typeface="Sweet Pea"/>
              </a:rPr>
              <a:t>Sonday Lesson 46</a:t>
            </a:r>
          </a:p>
          <a:p>
            <a:endParaRPr lang="en-US" sz="4000" dirty="0">
              <a:solidFill>
                <a:schemeClr val="bg2">
                  <a:lumMod val="75000"/>
                </a:schemeClr>
              </a:solidFill>
              <a:latin typeface="Sweet Pea"/>
              <a:cs typeface="Sweet Pea"/>
            </a:endParaRPr>
          </a:p>
        </p:txBody>
      </p:sp>
    </p:spTree>
    <p:extLst>
      <p:ext uri="{BB962C8B-B14F-4D97-AF65-F5344CB8AC3E}">
        <p14:creationId xmlns:p14="http://schemas.microsoft.com/office/powerpoint/2010/main" val="312577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CB8E9BA-9CB5-4A38-B4CC-4C76D716D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31735"/>
            <a:ext cx="7290054" cy="935742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Comic Sans MS"/>
                <a:cs typeface="Comic Sans MS"/>
              </a:rPr>
              <a:t>READING – DAY 1</a:t>
            </a:r>
          </a:p>
        </p:txBody>
      </p:sp>
      <p:pic>
        <p:nvPicPr>
          <p:cNvPr id="10" name="Picture 9" descr="5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20"/>
          <a:stretch/>
        </p:blipFill>
        <p:spPr>
          <a:xfrm>
            <a:off x="0" y="-1"/>
            <a:ext cx="9144000" cy="3109091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="" xmlns:a16="http://schemas.microsoft.com/office/drawing/2014/main" id="{F168003F-8E14-4F8B-ABC4-7B3DDEF4BA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729576"/>
            <a:ext cx="9144000" cy="2413924"/>
          </a:xfrm>
          <a:solidFill>
            <a:srgbClr val="000000"/>
          </a:solidFill>
        </p:spPr>
        <p:txBody>
          <a:bodyPr>
            <a:noAutofit/>
          </a:bodyPr>
          <a:lstStyle/>
          <a:p>
            <a:pPr algn="ctr"/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  <a:latin typeface="Comic Sans MS"/>
                <a:cs typeface="Comic Sans MS"/>
              </a:rPr>
              <a:t>CCRA.R.1 Read Closely to determine what the text says explicitly and to make logical inferences from it; cite specific textual evidence when writing or speaking to support conclusions from the text. </a:t>
            </a:r>
            <a:endParaRPr lang="en-US" sz="2000" b="1" dirty="0" smtClean="0">
              <a:solidFill>
                <a:schemeClr val="bg2">
                  <a:lumMod val="75000"/>
                </a:schemeClr>
              </a:solidFill>
              <a:latin typeface="Comic Sans MS"/>
              <a:cs typeface="Comic Sans MS"/>
            </a:endParaRPr>
          </a:p>
          <a:p>
            <a:pPr marL="76200" indent="0" algn="ctr">
              <a:buNone/>
            </a:pPr>
            <a:endParaRPr lang="en-US" sz="2000" b="1" dirty="0" smtClean="0">
              <a:solidFill>
                <a:schemeClr val="bg2">
                  <a:lumMod val="75000"/>
                </a:schemeClr>
              </a:solidFill>
              <a:latin typeface="Comic Sans MS"/>
              <a:cs typeface="Comic Sans MS"/>
            </a:endParaRPr>
          </a:p>
          <a:p>
            <a:pPr marL="76200" indent="0" algn="ctr">
              <a:buNone/>
            </a:pPr>
            <a:r>
              <a:rPr lang="en-US" sz="2000" b="1" dirty="0" smtClean="0">
                <a:solidFill>
                  <a:schemeClr val="bg2">
                    <a:lumMod val="75000"/>
                  </a:schemeClr>
                </a:solidFill>
                <a:latin typeface="Comic Sans MS"/>
                <a:cs typeface="Comic Sans MS"/>
              </a:rPr>
              <a:t>ESSENTIAL QUESTION</a:t>
            </a:r>
          </a:p>
          <a:p>
            <a:pPr algn="ctr"/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  <a:latin typeface="Comic Sans MS"/>
                <a:cs typeface="Comic Sans MS"/>
              </a:rPr>
              <a:t>What is the importance in having small dreams and believing in yourself?</a:t>
            </a:r>
            <a:endParaRPr lang="en-US" sz="2000" dirty="0">
              <a:solidFill>
                <a:schemeClr val="bg2">
                  <a:lumMod val="75000"/>
                </a:schemeClr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74597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2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307"/>
            <a:ext cx="9144000" cy="524495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0"/>
            <a:ext cx="9143999" cy="366254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2">
                    <a:lumMod val="75000"/>
                  </a:schemeClr>
                </a:solidFill>
                <a:latin typeface="bromello" panose="03060900000000020004" pitchFamily="66" charset="0"/>
                <a:cs typeface="Sweet Pea"/>
              </a:rPr>
              <a:t>Reading</a:t>
            </a:r>
            <a:endParaRPr lang="en-US" sz="4000" dirty="0" smtClean="0">
              <a:solidFill>
                <a:schemeClr val="bg2">
                  <a:lumMod val="75000"/>
                </a:schemeClr>
              </a:solidFill>
              <a:latin typeface="bromello" panose="03060900000000020004" pitchFamily="66" charset="0"/>
              <a:cs typeface="Sweet Pea"/>
            </a:endParaRPr>
          </a:p>
          <a:p>
            <a:pPr algn="ctr"/>
            <a:endParaRPr lang="en-US" sz="4000" dirty="0">
              <a:solidFill>
                <a:schemeClr val="bg2">
                  <a:lumMod val="75000"/>
                </a:schemeClr>
              </a:solidFill>
              <a:latin typeface="Sweet Pea"/>
              <a:cs typeface="Sweet Pea"/>
            </a:endParaRPr>
          </a:p>
          <a:p>
            <a:pPr algn="ctr"/>
            <a:r>
              <a:rPr lang="en-US" sz="4000" dirty="0" smtClean="0">
                <a:solidFill>
                  <a:schemeClr val="bg2">
                    <a:lumMod val="75000"/>
                  </a:schemeClr>
                </a:solidFill>
                <a:latin typeface="HelloCake"/>
                <a:cs typeface="HelloCake"/>
              </a:rPr>
              <a:t>Inferences</a:t>
            </a:r>
          </a:p>
          <a:p>
            <a:pPr algn="ctr"/>
            <a:endParaRPr lang="en-US" sz="2800" dirty="0">
              <a:solidFill>
                <a:schemeClr val="bg2">
                  <a:lumMod val="75000"/>
                </a:schemeClr>
              </a:solidFill>
              <a:latin typeface="HelloCake"/>
              <a:cs typeface="HelloCake"/>
            </a:endParaRPr>
          </a:p>
          <a:p>
            <a:pPr algn="ctr"/>
            <a:endParaRPr lang="en-US" sz="2800" dirty="0" smtClean="0">
              <a:solidFill>
                <a:schemeClr val="bg2">
                  <a:lumMod val="75000"/>
                </a:schemeClr>
              </a:solidFill>
              <a:latin typeface="HelloCake"/>
              <a:cs typeface="HelloCake"/>
            </a:endParaRPr>
          </a:p>
          <a:p>
            <a:pPr algn="ctr"/>
            <a:endParaRPr lang="en-US" sz="2800" dirty="0">
              <a:solidFill>
                <a:schemeClr val="bg2">
                  <a:lumMod val="75000"/>
                </a:schemeClr>
              </a:solidFill>
              <a:latin typeface="HelloCake"/>
              <a:cs typeface="HelloCake"/>
            </a:endParaRPr>
          </a:p>
          <a:p>
            <a:pPr algn="ctr"/>
            <a:endParaRPr lang="en-US" sz="2800" dirty="0">
              <a:solidFill>
                <a:schemeClr val="bg2">
                  <a:lumMod val="75000"/>
                </a:schemeClr>
              </a:solidFill>
              <a:latin typeface="HelloCake"/>
              <a:cs typeface="HelloCake"/>
            </a:endParaRPr>
          </a:p>
        </p:txBody>
      </p:sp>
    </p:spTree>
    <p:extLst>
      <p:ext uri="{BB962C8B-B14F-4D97-AF65-F5344CB8AC3E}">
        <p14:creationId xmlns:p14="http://schemas.microsoft.com/office/powerpoint/2010/main" val="115459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753" y="-16494"/>
            <a:ext cx="9206753" cy="51599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165709" y="229317"/>
            <a:ext cx="3918328" cy="46683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grayscl/>
          </a:blip>
          <a:stretch>
            <a:fillRect/>
          </a:stretch>
        </p:blipFill>
        <p:spPr>
          <a:xfrm>
            <a:off x="4436953" y="229317"/>
            <a:ext cx="4267776" cy="4668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35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CB8E9BA-9CB5-4A38-B4CC-4C76D716D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31735"/>
            <a:ext cx="7290054" cy="935742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Comic Sans MS"/>
                <a:cs typeface="Comic Sans MS"/>
              </a:rPr>
              <a:t>READING – DAY 1</a:t>
            </a:r>
          </a:p>
        </p:txBody>
      </p:sp>
      <p:pic>
        <p:nvPicPr>
          <p:cNvPr id="10" name="Picture 9" descr="5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20"/>
          <a:stretch/>
        </p:blipFill>
        <p:spPr>
          <a:xfrm>
            <a:off x="0" y="-1"/>
            <a:ext cx="9144000" cy="3109091"/>
          </a:xfrm>
          <a:prstGeom prst="rect">
            <a:avLst/>
          </a:prstGeom>
          <a:solidFill>
            <a:srgbClr val="000000"/>
          </a:solidFill>
        </p:spPr>
      </p:pic>
      <p:sp>
        <p:nvSpPr>
          <p:cNvPr id="5" name="Content Placeholder 4"/>
          <p:cNvSpPr txBox="1">
            <a:spLocks noGrp="1"/>
          </p:cNvSpPr>
          <p:nvPr>
            <p:ph idx="1"/>
          </p:nvPr>
        </p:nvSpPr>
        <p:spPr>
          <a:xfrm>
            <a:off x="0" y="2451577"/>
            <a:ext cx="9144000" cy="2948500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sz="2000" dirty="0" smtClean="0">
                <a:solidFill>
                  <a:srgbClr val="C4BD97"/>
                </a:solidFill>
                <a:latin typeface="bromello"/>
                <a:cs typeface="bromello"/>
              </a:rPr>
              <a:t>Grammar  Day </a:t>
            </a:r>
            <a:r>
              <a:rPr lang="en-US" sz="2000" dirty="0">
                <a:solidFill>
                  <a:srgbClr val="C4BD97"/>
                </a:solidFill>
                <a:latin typeface="bromello"/>
                <a:cs typeface="bromello"/>
              </a:rPr>
              <a:t>4</a:t>
            </a:r>
            <a:r>
              <a:rPr lang="en-US" sz="2000" dirty="0" smtClean="0">
                <a:solidFill>
                  <a:srgbClr val="C4BD97"/>
                </a:solidFill>
                <a:latin typeface="bromello"/>
                <a:cs typeface="bromello"/>
              </a:rPr>
              <a:t>:</a:t>
            </a:r>
            <a:endParaRPr lang="en-US" sz="1600" dirty="0" smtClean="0">
              <a:solidFill>
                <a:srgbClr val="C4BD97"/>
              </a:solidFill>
              <a:latin typeface="bromello"/>
              <a:cs typeface="bromello"/>
            </a:endParaRPr>
          </a:p>
          <a:p>
            <a:r>
              <a:rPr lang="en-US" sz="1800" b="1" dirty="0" smtClean="0">
                <a:solidFill>
                  <a:srgbClr val="C4BD97"/>
                </a:solidFill>
                <a:latin typeface="Sweet Pea"/>
                <a:cs typeface="Sweet Pea"/>
              </a:rPr>
              <a:t>Objective: Demonstrate command of conventions of standard English grammar and usage when speaking an conventions of standard English grammar and usage, including capitalization and punctuation, when writing.</a:t>
            </a:r>
          </a:p>
          <a:p>
            <a:pPr lvl="1"/>
            <a:r>
              <a:rPr lang="en-US" sz="1800" b="1" dirty="0" smtClean="0">
                <a:solidFill>
                  <a:srgbClr val="C4BD97"/>
                </a:solidFill>
                <a:latin typeface="Sweet Pea"/>
                <a:cs typeface="Sweet Pea"/>
              </a:rPr>
              <a:t>Relative pronouns and relative adverbs      - Progressive verb tenses</a:t>
            </a:r>
          </a:p>
          <a:p>
            <a:pPr lvl="1"/>
            <a:r>
              <a:rPr lang="en-US" sz="1800" b="1" dirty="0" smtClean="0">
                <a:solidFill>
                  <a:srgbClr val="C4BD97"/>
                </a:solidFill>
                <a:latin typeface="Sweet Pea"/>
                <a:cs typeface="Sweet Pea"/>
              </a:rPr>
              <a:t>Auxiliary verbs                                      - Produce clear sentences</a:t>
            </a:r>
          </a:p>
          <a:p>
            <a:pPr lvl="1"/>
            <a:r>
              <a:rPr lang="en-US" sz="1800" b="1" dirty="0" smtClean="0">
                <a:solidFill>
                  <a:srgbClr val="C4BD97"/>
                </a:solidFill>
                <a:latin typeface="Sweet Pea"/>
                <a:cs typeface="Sweet Pea"/>
              </a:rPr>
              <a:t>Form and use prepositional phrases            - Recognize fragments &amp; run-ons</a:t>
            </a:r>
          </a:p>
          <a:p>
            <a:pPr lvl="1"/>
            <a:r>
              <a:rPr lang="en-US" sz="1800" b="1" dirty="0" smtClean="0">
                <a:solidFill>
                  <a:srgbClr val="C4BD97"/>
                </a:solidFill>
                <a:latin typeface="Sweet Pea"/>
                <a:cs typeface="Sweet Pea"/>
              </a:rPr>
              <a:t>Use commas &amp; quotations </a:t>
            </a:r>
          </a:p>
          <a:p>
            <a:pPr lvl="1"/>
            <a:endParaRPr lang="en-US" sz="1800" b="1" dirty="0" smtClean="0">
              <a:solidFill>
                <a:srgbClr val="C4BD97"/>
              </a:solidFill>
              <a:latin typeface="Sweet Pea"/>
              <a:cs typeface="Sweet Pea"/>
            </a:endParaRPr>
          </a:p>
        </p:txBody>
      </p:sp>
    </p:spTree>
    <p:extLst>
      <p:ext uri="{BB962C8B-B14F-4D97-AF65-F5344CB8AC3E}">
        <p14:creationId xmlns:p14="http://schemas.microsoft.com/office/powerpoint/2010/main" val="81859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575"/>
            <a:ext cx="9143999" cy="5192856"/>
          </a:xfrm>
          <a:prstGeom prst="rect">
            <a:avLst/>
          </a:prstGeom>
        </p:spPr>
      </p:pic>
      <p:pic>
        <p:nvPicPr>
          <p:cNvPr id="2" name="Picture 1" descr="Screenshot 2019-12-09 15.49.45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578" y="317517"/>
            <a:ext cx="7066438" cy="4190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75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287"/>
            <a:ext cx="9143999" cy="5166455"/>
          </a:xfrm>
          <a:prstGeom prst="rect">
            <a:avLst/>
          </a:prstGeom>
        </p:spPr>
      </p:pic>
      <p:pic>
        <p:nvPicPr>
          <p:cNvPr id="2" name="Picture 1" descr="Screenshot 2019-12-09 15.59.19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35" y="119964"/>
            <a:ext cx="4028320" cy="4862171"/>
          </a:xfrm>
          <a:prstGeom prst="rect">
            <a:avLst/>
          </a:prstGeom>
        </p:spPr>
      </p:pic>
      <p:pic>
        <p:nvPicPr>
          <p:cNvPr id="8" name="Picture 7" descr="Screenshot 2019-12-09 16.01.26.pn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811" y="103840"/>
            <a:ext cx="3827929" cy="494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98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B7547-78D1-4F23-A234-18896999806E}" type="slidenum">
              <a:rPr lang="en-US" smtClean="0"/>
              <a:t>46</a:t>
            </a:fld>
            <a:endParaRPr lang="en-US" dirty="0"/>
          </a:p>
        </p:txBody>
      </p:sp>
      <p:pic>
        <p:nvPicPr>
          <p:cNvPr id="2" name="Picture 1" descr="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313" y="5079"/>
            <a:ext cx="9226313" cy="5138421"/>
          </a:xfrm>
          <a:prstGeom prst="rect">
            <a:avLst/>
          </a:prstGeom>
        </p:spPr>
      </p:pic>
      <p:pic>
        <p:nvPicPr>
          <p:cNvPr id="3" name="Picture 2" descr="Screenshot 2019-12-09 17.08.25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35" y="463971"/>
            <a:ext cx="3320307" cy="4267932"/>
          </a:xfrm>
          <a:prstGeom prst="rect">
            <a:avLst/>
          </a:prstGeom>
        </p:spPr>
      </p:pic>
      <p:pic>
        <p:nvPicPr>
          <p:cNvPr id="5" name="Picture 4" descr="Screenshot 2019-12-09 17.09.5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140" y="446878"/>
            <a:ext cx="3335728" cy="4280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03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2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307"/>
            <a:ext cx="9144000" cy="524495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0"/>
            <a:ext cx="9143999" cy="349326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0" dirty="0" smtClean="0">
                <a:solidFill>
                  <a:schemeClr val="bg2">
                    <a:lumMod val="75000"/>
                  </a:schemeClr>
                </a:solidFill>
                <a:latin typeface="Sweet Pea"/>
                <a:cs typeface="Sweet Pea"/>
              </a:rPr>
              <a:t>Day 5</a:t>
            </a:r>
          </a:p>
          <a:p>
            <a:pPr algn="ctr"/>
            <a:r>
              <a:rPr lang="en-US" sz="8000" dirty="0" smtClean="0">
                <a:solidFill>
                  <a:schemeClr val="bg2">
                    <a:lumMod val="75000"/>
                  </a:schemeClr>
                </a:solidFill>
                <a:latin typeface="Sweet Pea"/>
                <a:cs typeface="Sweet Pea"/>
              </a:rPr>
              <a:t>Thursday</a:t>
            </a:r>
            <a:endParaRPr lang="en-US" sz="4000" dirty="0" smtClean="0">
              <a:solidFill>
                <a:schemeClr val="bg2">
                  <a:lumMod val="75000"/>
                </a:schemeClr>
              </a:solidFill>
              <a:latin typeface="Sweet Pea"/>
              <a:cs typeface="Sweet Pea"/>
            </a:endParaRPr>
          </a:p>
          <a:p>
            <a:pPr algn="ctr"/>
            <a:endParaRPr lang="en-US" sz="4100" dirty="0" smtClean="0">
              <a:solidFill>
                <a:schemeClr val="bg2">
                  <a:lumMod val="75000"/>
                </a:schemeClr>
              </a:solidFill>
              <a:latin typeface="Sweet Pea"/>
              <a:cs typeface="Sweet Pea"/>
            </a:endParaRPr>
          </a:p>
        </p:txBody>
      </p:sp>
    </p:spTree>
    <p:extLst>
      <p:ext uri="{BB962C8B-B14F-4D97-AF65-F5344CB8AC3E}">
        <p14:creationId xmlns:p14="http://schemas.microsoft.com/office/powerpoint/2010/main" val="45902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1853982" cy="5143500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US" dirty="0">
                <a:solidFill>
                  <a:srgbClr val="C4BD97"/>
                </a:solidFill>
                <a:latin typeface="bromello"/>
                <a:ea typeface="RowdyWriting" panose="02000603000000000000" pitchFamily="2" charset="0"/>
                <a:cs typeface="bromello"/>
              </a:rPr>
              <a:t>Day </a:t>
            </a:r>
            <a:r>
              <a:rPr lang="en-US" dirty="0" smtClean="0">
                <a:solidFill>
                  <a:srgbClr val="C4BD97"/>
                </a:solidFill>
                <a:latin typeface="bromello"/>
                <a:ea typeface="RowdyWriting" panose="02000603000000000000" pitchFamily="2" charset="0"/>
                <a:cs typeface="bromello"/>
              </a:rPr>
              <a:t>5</a:t>
            </a:r>
            <a:r>
              <a:rPr lang="en-US" dirty="0">
                <a:solidFill>
                  <a:srgbClr val="C4BD97"/>
                </a:solidFill>
                <a:latin typeface="bromello"/>
                <a:ea typeface="RowdyWriting" panose="02000603000000000000" pitchFamily="2" charset="0"/>
                <a:cs typeface="bromello"/>
              </a:rPr>
              <a:t/>
            </a:r>
            <a:br>
              <a:rPr lang="en-US" dirty="0">
                <a:solidFill>
                  <a:srgbClr val="C4BD97"/>
                </a:solidFill>
                <a:latin typeface="bromello"/>
                <a:ea typeface="RowdyWriting" panose="02000603000000000000" pitchFamily="2" charset="0"/>
                <a:cs typeface="bromello"/>
              </a:rPr>
            </a:br>
            <a:r>
              <a:rPr lang="en-US" dirty="0" smtClean="0">
                <a:solidFill>
                  <a:srgbClr val="C4BD97"/>
                </a:solidFill>
                <a:latin typeface="bromello"/>
                <a:ea typeface="RowdyWriting" panose="02000603000000000000" pitchFamily="2" charset="0"/>
                <a:cs typeface="bromello"/>
              </a:rPr>
              <a:t>Reading Review </a:t>
            </a:r>
            <a:endParaRPr lang="en-US" dirty="0">
              <a:solidFill>
                <a:srgbClr val="C4BD97"/>
              </a:solidFill>
              <a:latin typeface="bromello"/>
              <a:ea typeface="RowdyWriting" panose="02000603000000000000" pitchFamily="2" charset="0"/>
              <a:cs typeface="bromello"/>
            </a:endParaRPr>
          </a:p>
        </p:txBody>
      </p:sp>
      <p:pic>
        <p:nvPicPr>
          <p:cNvPr id="4" name="Picture 3" descr="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461" y="-16494"/>
            <a:ext cx="7306539" cy="5159994"/>
          </a:xfrm>
          <a:prstGeom prst="rect">
            <a:avLst/>
          </a:prstGeom>
        </p:spPr>
      </p:pic>
      <p:pic>
        <p:nvPicPr>
          <p:cNvPr id="5" name="Picture 4" descr="Screenshot 2019-12-09 15.10.11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238" y="811436"/>
            <a:ext cx="7033761" cy="3382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00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2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307"/>
            <a:ext cx="9144000" cy="524495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1275185"/>
            <a:ext cx="9143999" cy="255454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2">
                    <a:lumMod val="75000"/>
                  </a:schemeClr>
                </a:solidFill>
                <a:latin typeface="Sweet Pea"/>
                <a:cs typeface="Sweet Pea"/>
              </a:rPr>
              <a:t>Sonday Lesson 50</a:t>
            </a:r>
          </a:p>
          <a:p>
            <a:pPr algn="ctr"/>
            <a:r>
              <a:rPr lang="en-US" sz="4000" dirty="0" smtClean="0">
                <a:solidFill>
                  <a:schemeClr val="bg2">
                    <a:lumMod val="75000"/>
                  </a:schemeClr>
                </a:solidFill>
                <a:latin typeface="Sweet Pea"/>
                <a:cs typeface="Sweet Pea"/>
              </a:rPr>
              <a:t>Grammar Assessment</a:t>
            </a:r>
          </a:p>
          <a:p>
            <a:pPr algn="ctr"/>
            <a:r>
              <a:rPr lang="en-US" sz="4000" dirty="0" smtClean="0">
                <a:solidFill>
                  <a:schemeClr val="bg2">
                    <a:lumMod val="75000"/>
                  </a:schemeClr>
                </a:solidFill>
                <a:latin typeface="Sweet Pea"/>
                <a:cs typeface="Sweet Pea"/>
              </a:rPr>
              <a:t>Reading Assessment</a:t>
            </a:r>
          </a:p>
          <a:p>
            <a:endParaRPr lang="en-US" sz="4000" dirty="0">
              <a:solidFill>
                <a:schemeClr val="bg2">
                  <a:lumMod val="75000"/>
                </a:schemeClr>
              </a:solidFill>
              <a:latin typeface="Sweet Pea"/>
              <a:cs typeface="Sweet Pea"/>
            </a:endParaRPr>
          </a:p>
        </p:txBody>
      </p:sp>
    </p:spTree>
    <p:extLst>
      <p:ext uri="{BB962C8B-B14F-4D97-AF65-F5344CB8AC3E}">
        <p14:creationId xmlns:p14="http://schemas.microsoft.com/office/powerpoint/2010/main" val="325073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1853982" cy="5143500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US" dirty="0">
                <a:solidFill>
                  <a:srgbClr val="C4BD97"/>
                </a:solidFill>
                <a:latin typeface="bromello"/>
                <a:ea typeface="RowdyWriting" panose="02000603000000000000" pitchFamily="2" charset="0"/>
                <a:cs typeface="bromello"/>
              </a:rPr>
              <a:t>Day </a:t>
            </a:r>
            <a:r>
              <a:rPr lang="en-US" dirty="0" smtClean="0">
                <a:solidFill>
                  <a:srgbClr val="C4BD97"/>
                </a:solidFill>
                <a:latin typeface="bromello"/>
                <a:ea typeface="RowdyWriting" panose="02000603000000000000" pitchFamily="2" charset="0"/>
                <a:cs typeface="bromello"/>
              </a:rPr>
              <a:t>1</a:t>
            </a:r>
            <a:r>
              <a:rPr lang="en-US" dirty="0">
                <a:solidFill>
                  <a:srgbClr val="C4BD97"/>
                </a:solidFill>
                <a:latin typeface="bromello"/>
                <a:ea typeface="RowdyWriting" panose="02000603000000000000" pitchFamily="2" charset="0"/>
                <a:cs typeface="bromello"/>
              </a:rPr>
              <a:t/>
            </a:r>
            <a:br>
              <a:rPr lang="en-US" dirty="0">
                <a:solidFill>
                  <a:srgbClr val="C4BD97"/>
                </a:solidFill>
                <a:latin typeface="bromello"/>
                <a:ea typeface="RowdyWriting" panose="02000603000000000000" pitchFamily="2" charset="0"/>
                <a:cs typeface="bromello"/>
              </a:rPr>
            </a:br>
            <a:r>
              <a:rPr lang="en-US" dirty="0" smtClean="0">
                <a:solidFill>
                  <a:srgbClr val="C4BD97"/>
                </a:solidFill>
                <a:latin typeface="bromello"/>
                <a:ea typeface="RowdyWriting" panose="02000603000000000000" pitchFamily="2" charset="0"/>
                <a:cs typeface="bromello"/>
              </a:rPr>
              <a:t>Reading Review </a:t>
            </a:r>
            <a:endParaRPr lang="en-US" dirty="0">
              <a:solidFill>
                <a:srgbClr val="C4BD97"/>
              </a:solidFill>
              <a:latin typeface="bromello"/>
              <a:ea typeface="RowdyWriting" panose="02000603000000000000" pitchFamily="2" charset="0"/>
              <a:cs typeface="bromello"/>
            </a:endParaRPr>
          </a:p>
        </p:txBody>
      </p:sp>
      <p:pic>
        <p:nvPicPr>
          <p:cNvPr id="4" name="Picture 3" descr="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461" y="-16494"/>
            <a:ext cx="7306539" cy="5159994"/>
          </a:xfrm>
          <a:prstGeom prst="rect">
            <a:avLst/>
          </a:prstGeom>
        </p:spPr>
      </p:pic>
      <p:pic>
        <p:nvPicPr>
          <p:cNvPr id="5" name="Picture 4" descr="Screenshot 2019-12-09 12.36.31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456" y="481691"/>
            <a:ext cx="6722674" cy="3984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2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CB8E9BA-9CB5-4A38-B4CC-4C76D716D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31735"/>
            <a:ext cx="7290054" cy="935742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Comic Sans MS"/>
                <a:cs typeface="Comic Sans MS"/>
              </a:rPr>
              <a:t>READING – DAY 1</a:t>
            </a:r>
          </a:p>
        </p:txBody>
      </p:sp>
      <p:pic>
        <p:nvPicPr>
          <p:cNvPr id="10" name="Picture 9" descr="5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20"/>
          <a:stretch/>
        </p:blipFill>
        <p:spPr>
          <a:xfrm>
            <a:off x="0" y="-1"/>
            <a:ext cx="9144000" cy="3109091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="" xmlns:a16="http://schemas.microsoft.com/office/drawing/2014/main" id="{F168003F-8E14-4F8B-ABC4-7B3DDEF4BA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729576"/>
            <a:ext cx="9144000" cy="2413924"/>
          </a:xfrm>
          <a:solidFill>
            <a:srgbClr val="000000"/>
          </a:solidFill>
        </p:spPr>
        <p:txBody>
          <a:bodyPr>
            <a:noAutofit/>
          </a:bodyPr>
          <a:lstStyle/>
          <a:p>
            <a:pPr algn="ctr"/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  <a:latin typeface="Comic Sans MS"/>
                <a:cs typeface="Comic Sans MS"/>
              </a:rPr>
              <a:t>CCRA.R.1 Read Closely to determine what the text says explicitly and to make logical inferences from it; cite specific textual evidence when writing or speaking to support conclusions from the text. </a:t>
            </a:r>
            <a:endParaRPr lang="en-US" sz="2000" b="1" dirty="0" smtClean="0">
              <a:solidFill>
                <a:schemeClr val="bg2">
                  <a:lumMod val="75000"/>
                </a:schemeClr>
              </a:solidFill>
              <a:latin typeface="Comic Sans MS"/>
              <a:cs typeface="Comic Sans MS"/>
            </a:endParaRPr>
          </a:p>
          <a:p>
            <a:pPr marL="76200" indent="0" algn="ctr">
              <a:buNone/>
            </a:pPr>
            <a:endParaRPr lang="en-US" sz="2000" b="1" dirty="0" smtClean="0">
              <a:solidFill>
                <a:schemeClr val="bg2">
                  <a:lumMod val="75000"/>
                </a:schemeClr>
              </a:solidFill>
              <a:latin typeface="Comic Sans MS"/>
              <a:cs typeface="Comic Sans MS"/>
            </a:endParaRPr>
          </a:p>
          <a:p>
            <a:pPr marL="76200" indent="0" algn="ctr">
              <a:buNone/>
            </a:pPr>
            <a:r>
              <a:rPr lang="en-US" sz="2000" b="1" dirty="0" smtClean="0">
                <a:solidFill>
                  <a:schemeClr val="bg2">
                    <a:lumMod val="75000"/>
                  </a:schemeClr>
                </a:solidFill>
                <a:latin typeface="Comic Sans MS"/>
                <a:cs typeface="Comic Sans MS"/>
              </a:rPr>
              <a:t>ESSENTIAL QUESTION</a:t>
            </a:r>
          </a:p>
          <a:p>
            <a:pPr algn="ctr"/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  <a:latin typeface="Comic Sans MS"/>
                <a:cs typeface="Comic Sans MS"/>
              </a:rPr>
              <a:t>What is the importance in having small dreams and believing in yourself?</a:t>
            </a:r>
            <a:endParaRPr lang="en-US" sz="2000" dirty="0">
              <a:solidFill>
                <a:schemeClr val="bg2">
                  <a:lumMod val="75000"/>
                </a:schemeClr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422055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CB8E9BA-9CB5-4A38-B4CC-4C76D716D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31735"/>
            <a:ext cx="7290054" cy="935742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Comic Sans MS"/>
                <a:cs typeface="Comic Sans MS"/>
              </a:rPr>
              <a:t>READING – DAY 1</a:t>
            </a:r>
          </a:p>
        </p:txBody>
      </p:sp>
      <p:pic>
        <p:nvPicPr>
          <p:cNvPr id="10" name="Picture 9" descr="5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20"/>
          <a:stretch/>
        </p:blipFill>
        <p:spPr>
          <a:xfrm>
            <a:off x="0" y="-1"/>
            <a:ext cx="9144000" cy="3109091"/>
          </a:xfrm>
          <a:prstGeom prst="rect">
            <a:avLst/>
          </a:prstGeom>
          <a:solidFill>
            <a:srgbClr val="000000"/>
          </a:solidFill>
        </p:spPr>
      </p:pic>
      <p:sp>
        <p:nvSpPr>
          <p:cNvPr id="5" name="Content Placeholder 4"/>
          <p:cNvSpPr txBox="1">
            <a:spLocks noGrp="1"/>
          </p:cNvSpPr>
          <p:nvPr>
            <p:ph idx="1"/>
          </p:nvPr>
        </p:nvSpPr>
        <p:spPr>
          <a:xfrm>
            <a:off x="0" y="2878264"/>
            <a:ext cx="9144000" cy="2265236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  <a:latin typeface="bromello"/>
                <a:cs typeface="bromello"/>
              </a:rPr>
              <a:t>Reading Day 1:</a:t>
            </a:r>
          </a:p>
          <a:p>
            <a:r>
              <a:rPr lang="en-US" sz="2000" dirty="0" err="1" smtClean="0">
                <a:solidFill>
                  <a:schemeClr val="bg2">
                    <a:lumMod val="75000"/>
                  </a:schemeClr>
                </a:solidFill>
                <a:latin typeface="Sweet Pea"/>
                <a:cs typeface="Sweet Pea"/>
              </a:rPr>
              <a:t>Storyworks</a:t>
            </a:r>
            <a:r>
              <a:rPr lang="en-US" sz="2000" dirty="0">
                <a:solidFill>
                  <a:schemeClr val="bg2">
                    <a:lumMod val="75000"/>
                  </a:schemeClr>
                </a:solidFill>
                <a:latin typeface="Sweet Pea"/>
                <a:cs typeface="Sweet Pea"/>
              </a:rPr>
              <a:t> </a:t>
            </a: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  <a:latin typeface="Sweet Pea"/>
                <a:cs typeface="Sweet Pea"/>
              </a:rPr>
              <a:t>– Silver Dollar Dreams</a:t>
            </a:r>
            <a:endParaRPr lang="en-US" sz="2000" dirty="0">
              <a:solidFill>
                <a:schemeClr val="bg2">
                  <a:lumMod val="75000"/>
                </a:schemeClr>
              </a:solidFill>
              <a:latin typeface="Sweet Pea"/>
              <a:cs typeface="Sweet Pea"/>
            </a:endParaRPr>
          </a:p>
          <a:p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  <a:latin typeface="Sweet Pea"/>
                <a:cs typeface="Sweet Pea"/>
              </a:rPr>
              <a:t>Vocabulary </a:t>
            </a:r>
            <a:r>
              <a:rPr lang="en-US" sz="2000" dirty="0">
                <a:solidFill>
                  <a:schemeClr val="bg2">
                    <a:lumMod val="75000"/>
                  </a:schemeClr>
                </a:solidFill>
                <a:latin typeface="Sweet Pea"/>
                <a:cs typeface="Sweet Pea"/>
              </a:rPr>
              <a:t>Skill </a:t>
            </a: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  <a:latin typeface="Sweet Pea"/>
                <a:cs typeface="Sweet Pea"/>
              </a:rPr>
              <a:t>Builder</a:t>
            </a:r>
          </a:p>
          <a:p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  <a:latin typeface="Sweet Pea"/>
                <a:cs typeface="Sweet Pea"/>
              </a:rPr>
              <a:t>Behind the Scenes </a:t>
            </a:r>
          </a:p>
          <a:p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  <a:latin typeface="Sweet Pea"/>
                <a:cs typeface="Sweet Pea"/>
              </a:rPr>
              <a:t>First Read</a:t>
            </a:r>
            <a:endParaRPr lang="en-US" sz="2000" dirty="0">
              <a:solidFill>
                <a:schemeClr val="bg2">
                  <a:lumMod val="75000"/>
                </a:schemeClr>
              </a:solidFill>
              <a:latin typeface="Sweet Pea"/>
              <a:cs typeface="Sweet Pea"/>
            </a:endParaRPr>
          </a:p>
          <a:p>
            <a:endParaRPr lang="en-US" sz="1050" dirty="0"/>
          </a:p>
          <a:p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76233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8</a:t>
            </a:fld>
            <a:endParaRPr lang="uk-UA"/>
          </a:p>
        </p:txBody>
      </p:sp>
      <p:pic>
        <p:nvPicPr>
          <p:cNvPr id="3" name="Picture 2" descr="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575"/>
            <a:ext cx="9143999" cy="51829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1966" y="175160"/>
            <a:ext cx="2145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4BD97"/>
                </a:solidFill>
                <a:latin typeface="Sweet Pea"/>
                <a:cs typeface="Sweet Pea"/>
              </a:rPr>
              <a:t>Vocabulary</a:t>
            </a:r>
            <a:endParaRPr lang="en-US" sz="2800" dirty="0">
              <a:solidFill>
                <a:srgbClr val="C4BD97"/>
              </a:solidFill>
              <a:latin typeface="Sweet Pea"/>
              <a:cs typeface="Sweet Pea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3157311" y="235814"/>
            <a:ext cx="4143525" cy="4668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91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CB8E9BA-9CB5-4A38-B4CC-4C76D716D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31735"/>
            <a:ext cx="7290054" cy="935742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Comic Sans MS"/>
                <a:cs typeface="Comic Sans MS"/>
              </a:rPr>
              <a:t>READING – DAY 1</a:t>
            </a:r>
          </a:p>
        </p:txBody>
      </p:sp>
      <p:pic>
        <p:nvPicPr>
          <p:cNvPr id="10" name="Picture 9" descr="5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20"/>
          <a:stretch/>
        </p:blipFill>
        <p:spPr>
          <a:xfrm>
            <a:off x="0" y="-1"/>
            <a:ext cx="9144000" cy="3109091"/>
          </a:xfrm>
          <a:prstGeom prst="rect">
            <a:avLst/>
          </a:prstGeom>
          <a:solidFill>
            <a:srgbClr val="000000"/>
          </a:solidFill>
        </p:spPr>
      </p:pic>
      <p:sp>
        <p:nvSpPr>
          <p:cNvPr id="5" name="Content Placeholder 4"/>
          <p:cNvSpPr txBox="1">
            <a:spLocks noGrp="1"/>
          </p:cNvSpPr>
          <p:nvPr>
            <p:ph idx="1"/>
          </p:nvPr>
        </p:nvSpPr>
        <p:spPr>
          <a:xfrm>
            <a:off x="0" y="2451577"/>
            <a:ext cx="9144000" cy="2948500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sz="2000" dirty="0" smtClean="0">
                <a:solidFill>
                  <a:srgbClr val="C4BD97"/>
                </a:solidFill>
                <a:latin typeface="bromello"/>
                <a:cs typeface="bromello"/>
              </a:rPr>
              <a:t>Grammar Day  1:</a:t>
            </a:r>
            <a:endParaRPr lang="en-US" sz="1600" dirty="0" smtClean="0">
              <a:solidFill>
                <a:srgbClr val="C4BD97"/>
              </a:solidFill>
              <a:latin typeface="bromello"/>
              <a:cs typeface="bromello"/>
            </a:endParaRPr>
          </a:p>
          <a:p>
            <a:r>
              <a:rPr lang="en-US" sz="1800" b="1" dirty="0" smtClean="0">
                <a:solidFill>
                  <a:srgbClr val="C4BD97"/>
                </a:solidFill>
                <a:latin typeface="Sweet Pea"/>
                <a:cs typeface="Sweet Pea"/>
              </a:rPr>
              <a:t>Objective: Demonstrate command of conventions of standard English grammar and usage when speaking an conventions of standard English grammar and usage, including capitalization and punctuation, when writing.</a:t>
            </a:r>
          </a:p>
          <a:p>
            <a:pPr lvl="1"/>
            <a:r>
              <a:rPr lang="en-US" sz="1800" b="1" dirty="0" smtClean="0">
                <a:solidFill>
                  <a:srgbClr val="C4BD97"/>
                </a:solidFill>
                <a:latin typeface="Sweet Pea"/>
                <a:cs typeface="Sweet Pea"/>
              </a:rPr>
              <a:t>Relative pronouns and relative adverbs      - Progressive verb tenses</a:t>
            </a:r>
          </a:p>
          <a:p>
            <a:pPr lvl="1"/>
            <a:r>
              <a:rPr lang="en-US" sz="1800" b="1" dirty="0" smtClean="0">
                <a:solidFill>
                  <a:srgbClr val="C4BD97"/>
                </a:solidFill>
                <a:latin typeface="Sweet Pea"/>
                <a:cs typeface="Sweet Pea"/>
              </a:rPr>
              <a:t>Auxiliary verbs                                      - Produce clear sentences</a:t>
            </a:r>
          </a:p>
          <a:p>
            <a:pPr lvl="1"/>
            <a:r>
              <a:rPr lang="en-US" sz="1800" b="1" dirty="0" smtClean="0">
                <a:solidFill>
                  <a:srgbClr val="C4BD97"/>
                </a:solidFill>
                <a:latin typeface="Sweet Pea"/>
                <a:cs typeface="Sweet Pea"/>
              </a:rPr>
              <a:t>Form and use prepositional phrases            - Recognize fragments &amp; run-ons</a:t>
            </a:r>
          </a:p>
          <a:p>
            <a:pPr lvl="1"/>
            <a:r>
              <a:rPr lang="en-US" sz="1800" b="1" dirty="0" smtClean="0">
                <a:solidFill>
                  <a:srgbClr val="C4BD97"/>
                </a:solidFill>
                <a:latin typeface="Sweet Pea"/>
                <a:cs typeface="Sweet Pea"/>
              </a:rPr>
              <a:t>Use commas &amp; quotations </a:t>
            </a:r>
          </a:p>
          <a:p>
            <a:pPr lvl="1"/>
            <a:endParaRPr lang="en-US" sz="1800" b="1" dirty="0" smtClean="0">
              <a:solidFill>
                <a:srgbClr val="C4BD97"/>
              </a:solidFill>
              <a:latin typeface="Sweet Pea"/>
              <a:cs typeface="Sweet Pea"/>
            </a:endParaRPr>
          </a:p>
        </p:txBody>
      </p:sp>
    </p:spTree>
    <p:extLst>
      <p:ext uri="{BB962C8B-B14F-4D97-AF65-F5344CB8AC3E}">
        <p14:creationId xmlns:p14="http://schemas.microsoft.com/office/powerpoint/2010/main" val="163676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990</TotalTime>
  <Words>787</Words>
  <Application>Microsoft Office PowerPoint</Application>
  <PresentationFormat>On-screen Show (16:9)</PresentationFormat>
  <Paragraphs>110</Paragraphs>
  <Slides>49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7" baseType="lpstr">
      <vt:lpstr>Arial</vt:lpstr>
      <vt:lpstr>bromello</vt:lpstr>
      <vt:lpstr>Calibri</vt:lpstr>
      <vt:lpstr>Comic Sans MS</vt:lpstr>
      <vt:lpstr>HelloCake</vt:lpstr>
      <vt:lpstr>RowdyWriting</vt:lpstr>
      <vt:lpstr>Sweet Pea</vt:lpstr>
      <vt:lpstr>Office Theme</vt:lpstr>
      <vt:lpstr>PowerPoint Presentation</vt:lpstr>
      <vt:lpstr>PowerPoint Presentation</vt:lpstr>
      <vt:lpstr>PowerPoint Presentation</vt:lpstr>
      <vt:lpstr>PowerPoint Presentation</vt:lpstr>
      <vt:lpstr>Day 1 Reading Review </vt:lpstr>
      <vt:lpstr>READING – DAY 1</vt:lpstr>
      <vt:lpstr>READING – DAY 1</vt:lpstr>
      <vt:lpstr>PowerPoint Presentation</vt:lpstr>
      <vt:lpstr>READING – DAY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Day 2 Reading Review </vt:lpstr>
      <vt:lpstr>READING – DAY 1</vt:lpstr>
      <vt:lpstr>READING – DAY 1</vt:lpstr>
      <vt:lpstr>PowerPoint Presentation</vt:lpstr>
      <vt:lpstr>READING – DAY 1</vt:lpstr>
      <vt:lpstr>PowerPoint Presentation</vt:lpstr>
      <vt:lpstr>PowerPoint Presentation</vt:lpstr>
      <vt:lpstr>READING – DAY 1</vt:lpstr>
      <vt:lpstr>PowerPoint Presentation</vt:lpstr>
      <vt:lpstr>PowerPoint Presentation</vt:lpstr>
      <vt:lpstr>PowerPoint Presentation</vt:lpstr>
      <vt:lpstr>Day 3 Reading Review </vt:lpstr>
      <vt:lpstr>READING – DAY 1</vt:lpstr>
      <vt:lpstr>READING – DAY 1</vt:lpstr>
      <vt:lpstr>PowerPoint Presentation</vt:lpstr>
      <vt:lpstr>READING – DAY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Day 4 Reading Review </vt:lpstr>
      <vt:lpstr>READING – DAY 1</vt:lpstr>
      <vt:lpstr>PowerPoint Presentation</vt:lpstr>
      <vt:lpstr>PowerPoint Presentation</vt:lpstr>
      <vt:lpstr>READING – DAY 1</vt:lpstr>
      <vt:lpstr>PowerPoint Presentation</vt:lpstr>
      <vt:lpstr>PowerPoint Presentation</vt:lpstr>
      <vt:lpstr>PowerPoint Presentation</vt:lpstr>
      <vt:lpstr>PowerPoint Presentation</vt:lpstr>
      <vt:lpstr>Day 5 Reading Review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ELA Deceme</dc:title>
  <dc:creator>Kim Joyner</dc:creator>
  <cp:lastModifiedBy>Lisa Vest</cp:lastModifiedBy>
  <cp:revision>110</cp:revision>
  <dcterms:modified xsi:type="dcterms:W3CDTF">2019-12-16T16:05:55Z</dcterms:modified>
</cp:coreProperties>
</file>