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sldIdLst>
    <p:sldId id="256" r:id="rId2"/>
    <p:sldId id="262" r:id="rId3"/>
    <p:sldId id="266" r:id="rId4"/>
    <p:sldId id="270" r:id="rId5"/>
    <p:sldId id="274" r:id="rId6"/>
    <p:sldId id="275" r:id="rId7"/>
    <p:sldId id="279" r:id="rId8"/>
    <p:sldId id="300" r:id="rId9"/>
    <p:sldId id="301" r:id="rId10"/>
    <p:sldId id="283" r:id="rId11"/>
    <p:sldId id="302" r:id="rId12"/>
    <p:sldId id="260" r:id="rId13"/>
    <p:sldId id="298" r:id="rId14"/>
    <p:sldId id="263" r:id="rId15"/>
    <p:sldId id="267" r:id="rId16"/>
    <p:sldId id="271" r:id="rId17"/>
    <p:sldId id="276" r:id="rId18"/>
    <p:sldId id="280" r:id="rId19"/>
    <p:sldId id="284" r:id="rId20"/>
    <p:sldId id="287" r:id="rId21"/>
    <p:sldId id="292" r:id="rId22"/>
    <p:sldId id="294" r:id="rId23"/>
    <p:sldId id="303" r:id="rId24"/>
    <p:sldId id="264" r:id="rId25"/>
    <p:sldId id="268" r:id="rId26"/>
    <p:sldId id="272" r:id="rId27"/>
    <p:sldId id="277" r:id="rId28"/>
    <p:sldId id="281" r:id="rId29"/>
    <p:sldId id="299" r:id="rId30"/>
    <p:sldId id="304" r:id="rId31"/>
    <p:sldId id="288" r:id="rId32"/>
    <p:sldId id="295" r:id="rId33"/>
    <p:sldId id="296" r:id="rId34"/>
    <p:sldId id="305" r:id="rId35"/>
    <p:sldId id="265" r:id="rId36"/>
    <p:sldId id="269" r:id="rId37"/>
    <p:sldId id="273" r:id="rId38"/>
    <p:sldId id="278" r:id="rId39"/>
    <p:sldId id="282" r:id="rId40"/>
    <p:sldId id="286" r:id="rId41"/>
    <p:sldId id="289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9F0"/>
    <a:srgbClr val="003635"/>
    <a:srgbClr val="5DD5FF"/>
    <a:srgbClr val="00217E"/>
    <a:srgbClr val="600000"/>
    <a:srgbClr val="FF8225"/>
    <a:srgbClr val="FF2549"/>
    <a:srgbClr val="FF0D97"/>
    <a:srgbClr val="0000CC"/>
    <a:srgbClr val="9EF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840" y="-64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7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2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0549" y="2045109"/>
            <a:ext cx="7860890" cy="195661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675" y="4026316"/>
            <a:ext cx="7853515" cy="904568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206750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3" y="299117"/>
            <a:ext cx="8259098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8" y="2163099"/>
            <a:ext cx="8244349" cy="416887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l="-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428" y="532218"/>
            <a:ext cx="6498123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2" y="1563328"/>
            <a:ext cx="6474543" cy="467816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70" y="273702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551488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3181349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551488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3" y="3181349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Relationship Id="rId3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20.jpeg"/><Relationship Id="rId5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25.jpeg"/><Relationship Id="rId5" Type="http://schemas.microsoft.com/office/2007/relationships/hdphoto" Target="../media/hdphoto8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 </a:t>
            </a:r>
            <a:br>
              <a:rPr lang="en-US" dirty="0" smtClean="0"/>
            </a:br>
            <a:r>
              <a:rPr lang="en-US" dirty="0" smtClean="0"/>
              <a:t>January 21</a:t>
            </a:r>
            <a:r>
              <a:rPr lang="en-US" baseline="30000" dirty="0" smtClean="0"/>
              <a:t>st</a:t>
            </a:r>
            <a:r>
              <a:rPr lang="en-US" dirty="0" smtClean="0"/>
              <a:t> –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1964" y="301332"/>
            <a:ext cx="6551964" cy="63672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224" y="2884181"/>
            <a:ext cx="1872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Distribute Vocabulary Skill Builder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8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pic>
        <p:nvPicPr>
          <p:cNvPr id="6" name="Picture 5" descr="Screenshot 2020-01-19 14.47.48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279400"/>
            <a:ext cx="5829300" cy="6274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000" y="3581400"/>
            <a:ext cx="241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Anchor Chart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5" y="1922137"/>
            <a:ext cx="7909284" cy="4785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000" y="279400"/>
            <a:ext cx="22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Grammar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535" y="526591"/>
            <a:ext cx="5124299" cy="5761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800" y="2540000"/>
            <a:ext cx="287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New Learning:  Conveying Ideas Precisely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**Complete your journal entry while participating in the PowerPoint lesson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68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366" y="2054536"/>
            <a:ext cx="7860890" cy="1956619"/>
          </a:xfrm>
        </p:spPr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24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/>
          <a:lstStyle/>
          <a:p>
            <a:r>
              <a:rPr lang="en-US" dirty="0" err="1" smtClean="0"/>
              <a:t>Sonday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: TLW know and apply grade level phonics and word analysis skills when decoding isolated words in text.  Use combined knowledge of letters and sound correspondences, syllabications patterns, and morphology (roots &amp; affixes) to accurately read unfamiliar multisyllabic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6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57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Sight Words</a:t>
            </a:r>
          </a:p>
          <a:p>
            <a:endParaRPr lang="en-US" dirty="0"/>
          </a:p>
          <a:p>
            <a:r>
              <a:rPr lang="en-US" dirty="0" smtClean="0"/>
              <a:t>rough</a:t>
            </a:r>
          </a:p>
          <a:p>
            <a:r>
              <a:rPr lang="en-US" dirty="0" smtClean="0"/>
              <a:t>tough</a:t>
            </a:r>
          </a:p>
          <a:p>
            <a:r>
              <a:rPr lang="en-US" dirty="0" smtClean="0"/>
              <a:t>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0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Review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387" y="2576201"/>
            <a:ext cx="8705928" cy="355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1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Standards Reviewed </a:t>
            </a:r>
          </a:p>
          <a:p>
            <a:pPr lvl="1"/>
            <a:r>
              <a:rPr lang="en-US" dirty="0" smtClean="0"/>
              <a:t>R.1, R.2, R.3, R.4, W.1, SL.1, L.5, L.6 </a:t>
            </a:r>
          </a:p>
          <a:p>
            <a:endParaRPr lang="en-US" dirty="0" smtClean="0"/>
          </a:p>
          <a:p>
            <a:r>
              <a:rPr lang="en-US" dirty="0" smtClean="0"/>
              <a:t>Featured Skill </a:t>
            </a:r>
          </a:p>
          <a:p>
            <a:pPr lvl="1"/>
            <a:r>
              <a:rPr lang="en-US" dirty="0" smtClean="0"/>
              <a:t>Genre</a:t>
            </a:r>
          </a:p>
          <a:p>
            <a:endParaRPr lang="en-US" dirty="0"/>
          </a:p>
          <a:p>
            <a:r>
              <a:rPr lang="en-US" dirty="0" smtClean="0"/>
              <a:t>Essential Question </a:t>
            </a:r>
          </a:p>
          <a:p>
            <a:pPr lvl="1"/>
            <a:r>
              <a:rPr lang="en-US" dirty="0" smtClean="0"/>
              <a:t>What is a play and Greek Mythology and what can I learn from reading this type of text?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9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0-01-19 15.40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55" y="224603"/>
            <a:ext cx="6943668" cy="663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81" y="2823584"/>
            <a:ext cx="18916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Read the play.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Discuss the Close-Reading and Critical-Thinking Questions.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3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79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74" y="1772601"/>
            <a:ext cx="7677984" cy="49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94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2" y="131975"/>
            <a:ext cx="4240670" cy="6542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48" y="131976"/>
            <a:ext cx="4411204" cy="65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02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3040"/>
          <a:stretch/>
        </p:blipFill>
        <p:spPr>
          <a:xfrm>
            <a:off x="2931245" y="437364"/>
            <a:ext cx="2621142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20-01-19 15.45.2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76" y="0"/>
            <a:ext cx="5034688" cy="65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14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50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/>
          <a:lstStyle/>
          <a:p>
            <a:r>
              <a:rPr lang="en-US" dirty="0" err="1" smtClean="0"/>
              <a:t>Sonday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: TLW know and apply grade level phonics and word analysis skills when decoding isolated words in text.  Use combined knowledge of letters and sound correspondences, syllabications patterns, and morphology (roots &amp; affixes) to accurately read unfamiliar multisyllabic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60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58 &amp; 59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67211" y="1563328"/>
            <a:ext cx="6119594" cy="447563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Roots: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sion</a:t>
            </a:r>
            <a:r>
              <a:rPr lang="en-US" dirty="0" smtClean="0"/>
              <a:t>: as in mission</a:t>
            </a:r>
          </a:p>
          <a:p>
            <a:pPr marL="0" indent="0">
              <a:buNone/>
            </a:pPr>
            <a:r>
              <a:rPr lang="en-US" dirty="0" smtClean="0"/>
              <a:t>cuss: Meaning-to hit</a:t>
            </a:r>
          </a:p>
          <a:p>
            <a:pPr marL="0" indent="0">
              <a:buNone/>
            </a:pPr>
            <a:r>
              <a:rPr lang="en-US" dirty="0" smtClean="0"/>
              <a:t>press: Meaning </a:t>
            </a:r>
            <a:r>
              <a:rPr lang="mr-IN" dirty="0" smtClean="0"/>
              <a:t>–</a:t>
            </a:r>
            <a:r>
              <a:rPr lang="en-US" dirty="0" smtClean="0"/>
              <a:t> to push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Sounds:</a:t>
            </a:r>
            <a:endParaRPr lang="en-US" b="1" i="1" dirty="0"/>
          </a:p>
          <a:p>
            <a:pPr marL="0" indent="0">
              <a:buNone/>
            </a:pPr>
            <a:r>
              <a:rPr lang="en-US" dirty="0" err="1" smtClean="0"/>
              <a:t>ue</a:t>
            </a:r>
            <a:r>
              <a:rPr lang="en-US" dirty="0" smtClean="0"/>
              <a:t> /</a:t>
            </a:r>
            <a:r>
              <a:rPr lang="en-US" dirty="0" err="1" smtClean="0"/>
              <a:t>oo</a:t>
            </a:r>
            <a:r>
              <a:rPr lang="en-US" dirty="0" smtClean="0"/>
              <a:t>/ as in blue</a:t>
            </a:r>
          </a:p>
          <a:p>
            <a:pPr marL="0" indent="0">
              <a:buNone/>
            </a:pPr>
            <a:r>
              <a:rPr lang="en-US" dirty="0" smtClean="0"/>
              <a:t>long /u/ as in cue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98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Review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49" y="2384981"/>
            <a:ext cx="8714799" cy="3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2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Standards Reviewed </a:t>
            </a:r>
          </a:p>
          <a:p>
            <a:pPr lvl="1"/>
            <a:r>
              <a:rPr lang="en-US" dirty="0" smtClean="0"/>
              <a:t>R.1, R.2, R.3, R.4, W.1, SL.1, L.5, L.6 </a:t>
            </a:r>
          </a:p>
          <a:p>
            <a:endParaRPr lang="en-US" dirty="0" smtClean="0"/>
          </a:p>
          <a:p>
            <a:r>
              <a:rPr lang="en-US" dirty="0" smtClean="0"/>
              <a:t>Featured Skill </a:t>
            </a:r>
          </a:p>
          <a:p>
            <a:pPr lvl="1"/>
            <a:r>
              <a:rPr lang="en-US" dirty="0" smtClean="0"/>
              <a:t>Genre</a:t>
            </a:r>
          </a:p>
          <a:p>
            <a:endParaRPr lang="en-US" dirty="0"/>
          </a:p>
          <a:p>
            <a:r>
              <a:rPr lang="en-US" dirty="0" smtClean="0"/>
              <a:t>Essential Question </a:t>
            </a:r>
          </a:p>
          <a:p>
            <a:pPr lvl="1"/>
            <a:r>
              <a:rPr lang="en-US" dirty="0" smtClean="0"/>
              <a:t>What is a play and Greek Mythology and what can I learn from reading this type of text?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64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0-01-19 15.50.19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301"/>
            <a:ext cx="4529813" cy="5403988"/>
          </a:xfrm>
          <a:prstGeom prst="rect">
            <a:avLst/>
          </a:prstGeom>
        </p:spPr>
      </p:pic>
      <p:pic>
        <p:nvPicPr>
          <p:cNvPr id="5" name="Picture 4" descr="Screenshot 2020-01-19 15.51.56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40" y="405298"/>
            <a:ext cx="4685160" cy="540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1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/>
          <a:lstStyle/>
          <a:p>
            <a:r>
              <a:rPr lang="en-US" dirty="0" err="1" smtClean="0"/>
              <a:t>Sonday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: TLW know and apply grade level phonics and word analysis skills when decoding isolated words in text.  Use combined knowledge of letters and sound correspondences, syllabications patterns, and morphology (roots &amp; affixes) to accurately read unfamiliar multisyllabic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22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1211" y="256689"/>
            <a:ext cx="4080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Writing Prompt</a:t>
            </a:r>
            <a:endParaRPr lang="en-US" sz="4000" dirty="0"/>
          </a:p>
        </p:txBody>
      </p:sp>
      <p:pic>
        <p:nvPicPr>
          <p:cNvPr id="3" name="Picture 2" descr="Screenshot 2020-01-19 15.55.35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5" y="2526365"/>
            <a:ext cx="8247040" cy="19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55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9" y="2098212"/>
            <a:ext cx="7861856" cy="4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98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2" y="131975"/>
            <a:ext cx="4240670" cy="6542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48" y="131976"/>
            <a:ext cx="4411204" cy="65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69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384" y="1698788"/>
            <a:ext cx="4067175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325" r="-1689"/>
          <a:stretch/>
        </p:blipFill>
        <p:spPr>
          <a:xfrm>
            <a:off x="876694" y="300283"/>
            <a:ext cx="29228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29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20-01-19 15.58.0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9" y="121589"/>
            <a:ext cx="4364250" cy="5412433"/>
          </a:xfrm>
          <a:prstGeom prst="rect">
            <a:avLst/>
          </a:prstGeom>
        </p:spPr>
      </p:pic>
      <p:pic>
        <p:nvPicPr>
          <p:cNvPr id="5" name="Picture 4" descr="Screenshot 2020-01-19 15.58.29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89" y="175629"/>
            <a:ext cx="4590142" cy="53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6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14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/>
          <a:lstStyle/>
          <a:p>
            <a:r>
              <a:rPr lang="en-US" dirty="0" err="1" smtClean="0"/>
              <a:t>Sonday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: TLW know and apply grade level phonics and word analysis skills when decoding isolated words in text.  Use combined knowledge of letters and sound correspondences, syllabications patterns, and morphology (roots &amp; affixes) to accurately read unfamiliar multisyllabic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88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72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Review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76" y="2545238"/>
            <a:ext cx="8689739" cy="38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24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Standards Reviewed </a:t>
            </a:r>
          </a:p>
          <a:p>
            <a:pPr lvl="1"/>
            <a:r>
              <a:rPr lang="en-US" dirty="0" smtClean="0"/>
              <a:t>R.1, R.2, R.3, R.4, W.1, SL.1, L.5, L.6 </a:t>
            </a:r>
          </a:p>
          <a:p>
            <a:endParaRPr lang="en-US" dirty="0" smtClean="0"/>
          </a:p>
          <a:p>
            <a:r>
              <a:rPr lang="en-US" dirty="0" smtClean="0"/>
              <a:t>Featured Skill </a:t>
            </a:r>
          </a:p>
          <a:p>
            <a:pPr lvl="1"/>
            <a:r>
              <a:rPr lang="en-US" dirty="0" smtClean="0"/>
              <a:t>Genre</a:t>
            </a:r>
          </a:p>
          <a:p>
            <a:endParaRPr lang="en-US" dirty="0"/>
          </a:p>
          <a:p>
            <a:r>
              <a:rPr lang="en-US" dirty="0" smtClean="0"/>
              <a:t>Essential Question </a:t>
            </a:r>
          </a:p>
          <a:p>
            <a:pPr lvl="1"/>
            <a:r>
              <a:rPr lang="en-US" dirty="0" smtClean="0"/>
              <a:t>What is a play and Greek Mythology and what can I learn from reading this type of text?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4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Root:  </a:t>
            </a:r>
            <a:r>
              <a:rPr lang="en-US" dirty="0" err="1" smtClean="0"/>
              <a:t>mit</a:t>
            </a:r>
            <a:r>
              <a:rPr lang="en-US" dirty="0" smtClean="0"/>
              <a:t>/miss/</a:t>
            </a:r>
            <a:r>
              <a:rPr lang="en-US" dirty="0" err="1" smtClean="0"/>
              <a:t>misison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Meaning </a:t>
            </a:r>
            <a:r>
              <a:rPr lang="en-US" dirty="0" smtClean="0"/>
              <a:t>– </a:t>
            </a:r>
            <a:r>
              <a:rPr lang="en-US" dirty="0" smtClean="0"/>
              <a:t>to 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30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5460" y="3539412"/>
            <a:ext cx="8244349" cy="862905"/>
          </a:xfrm>
        </p:spPr>
        <p:txBody>
          <a:bodyPr/>
          <a:lstStyle/>
          <a:p>
            <a:pPr algn="ctr"/>
            <a:r>
              <a:rPr lang="en-US" dirty="0" smtClean="0"/>
              <a:t>Revenge of the gods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50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75" y="1800519"/>
            <a:ext cx="8032833" cy="49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80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042" y="2904717"/>
            <a:ext cx="8229600" cy="1143000"/>
          </a:xfrm>
        </p:spPr>
        <p:txBody>
          <a:bodyPr/>
          <a:lstStyle/>
          <a:p>
            <a:r>
              <a:rPr lang="en-US" dirty="0" smtClean="0"/>
              <a:t>Editing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Review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55" y="1817044"/>
            <a:ext cx="8774072" cy="48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4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7" y="251983"/>
            <a:ext cx="8259098" cy="10180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Review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182" y="1480966"/>
            <a:ext cx="8163612" cy="52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3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Standards Reviewed </a:t>
            </a:r>
          </a:p>
          <a:p>
            <a:pPr lvl="1"/>
            <a:r>
              <a:rPr lang="en-US" dirty="0" smtClean="0"/>
              <a:t>R.1, R.2, R.3, R.4, W.1, SL.1, L.5, L.6 </a:t>
            </a:r>
          </a:p>
          <a:p>
            <a:endParaRPr lang="en-US" dirty="0" smtClean="0"/>
          </a:p>
          <a:p>
            <a:r>
              <a:rPr lang="en-US" dirty="0" smtClean="0"/>
              <a:t>Featured Skill </a:t>
            </a:r>
          </a:p>
          <a:p>
            <a:pPr lvl="1"/>
            <a:r>
              <a:rPr lang="en-US" dirty="0" smtClean="0"/>
              <a:t>Genre</a:t>
            </a:r>
          </a:p>
          <a:p>
            <a:endParaRPr lang="en-US" dirty="0"/>
          </a:p>
          <a:p>
            <a:r>
              <a:rPr lang="en-US" dirty="0" smtClean="0"/>
              <a:t>Essential Question </a:t>
            </a:r>
          </a:p>
          <a:p>
            <a:pPr lvl="1"/>
            <a:r>
              <a:rPr lang="en-US" dirty="0" smtClean="0"/>
              <a:t>What is a play and Greek Mythology and what can I learn from reading this type of text?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5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848" y="2366299"/>
            <a:ext cx="8244349" cy="4168877"/>
          </a:xfrm>
        </p:spPr>
        <p:txBody>
          <a:bodyPr>
            <a:normAutofit/>
          </a:bodyPr>
          <a:lstStyle/>
          <a:p>
            <a:r>
              <a:rPr lang="en-US" dirty="0" smtClean="0"/>
              <a:t>What do you already know about Greek myths, this genre, or this type of story? (turn and talk)</a:t>
            </a:r>
          </a:p>
          <a:p>
            <a:r>
              <a:rPr lang="en-US" dirty="0" smtClean="0"/>
              <a:t>Look at the illustration on pages 20-21</a:t>
            </a:r>
          </a:p>
          <a:p>
            <a:r>
              <a:rPr lang="en-US" dirty="0" smtClean="0"/>
              <a:t>Who is each god or goddess?</a:t>
            </a:r>
          </a:p>
          <a:p>
            <a:r>
              <a:rPr lang="en-US" dirty="0" smtClean="0"/>
              <a:t>How does the picture of each one suggest what he or she rules over? (turn and talk)</a:t>
            </a:r>
          </a:p>
          <a:p>
            <a:r>
              <a:rPr lang="en-US" dirty="0" smtClean="0"/>
              <a:t>Mt. Olympus is in the background.  This is where the gods and goddesses of Greek mythology lived.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0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04" y="2454537"/>
            <a:ext cx="8244349" cy="41688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Look at the title and subtitle. What does this tell you about the gods?</a:t>
            </a:r>
          </a:p>
          <a:p>
            <a:r>
              <a:rPr lang="en-US" dirty="0" smtClean="0"/>
              <a:t>What does revenge mean?</a:t>
            </a:r>
          </a:p>
          <a:p>
            <a:r>
              <a:rPr lang="en-US" dirty="0" smtClean="0"/>
              <a:t>Do you think the gods and goddesses  always do what’s best for humans?</a:t>
            </a:r>
          </a:p>
          <a:p>
            <a:r>
              <a:rPr lang="en-US" dirty="0" smtClean="0"/>
              <a:t>Read the “Up Close” box:  “Some myths explain something, and some teach a lesson.  This one does both!”</a:t>
            </a:r>
          </a:p>
          <a:p>
            <a:r>
              <a:rPr lang="en-US" dirty="0" smtClean="0"/>
              <a:t>Now read the writing</a:t>
            </a:r>
            <a:r>
              <a:rPr lang="en-US" dirty="0" smtClean="0"/>
              <a:t> prompt along with me </a:t>
            </a:r>
            <a:r>
              <a:rPr lang="mr-IN" dirty="0" smtClean="0"/>
              <a:t>–</a:t>
            </a:r>
            <a:r>
              <a:rPr lang="en-US" dirty="0" smtClean="0"/>
              <a:t> “In this myth, why do the gods get revenge on Echo and Narcissus?  Are the gods being fair?  Send (write) an essay answering both questions to “Echo Contest”.</a:t>
            </a:r>
          </a:p>
          <a:p>
            <a:r>
              <a:rPr lang="en-US" dirty="0" smtClean="0"/>
              <a:t>Keep these in mind (the </a:t>
            </a:r>
            <a:r>
              <a:rPr lang="en-US" dirty="0" err="1" smtClean="0"/>
              <a:t>upclose</a:t>
            </a:r>
            <a:r>
              <a:rPr lang="en-US" dirty="0" smtClean="0"/>
              <a:t> and writing prompt) as we read the play later.</a:t>
            </a:r>
          </a:p>
          <a:p>
            <a:r>
              <a:rPr lang="en-US" dirty="0" smtClean="0"/>
              <a:t>Now, look at the light blue burst in the play.  These are here to help you understand how certain words in English are related to this myth. (</a:t>
            </a:r>
            <a:r>
              <a:rPr lang="en-US" dirty="0" err="1" smtClean="0"/>
              <a:t>Vocabuary</a:t>
            </a:r>
            <a:r>
              <a:rPr lang="en-US" dirty="0" smtClean="0"/>
              <a:t> tips)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4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Macintosh PowerPoint</Application>
  <PresentationFormat>On-screen Show (4:3)</PresentationFormat>
  <Paragraphs>109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ELA  January 21st – 24th </vt:lpstr>
      <vt:lpstr>Tuesday</vt:lpstr>
      <vt:lpstr>Sonday</vt:lpstr>
      <vt:lpstr>Lesson 56</vt:lpstr>
      <vt:lpstr>Reading Review  </vt:lpstr>
      <vt:lpstr>Reading Review  </vt:lpstr>
      <vt:lpstr>Standards</vt:lpstr>
      <vt:lpstr>Standards</vt:lpstr>
      <vt:lpstr>Standards</vt:lpstr>
      <vt:lpstr>PowerPoint Presentation</vt:lpstr>
      <vt:lpstr>Standards</vt:lpstr>
      <vt:lpstr>PowerPoint Presentation</vt:lpstr>
      <vt:lpstr>PowerPoint Presentation</vt:lpstr>
      <vt:lpstr>Wednesday</vt:lpstr>
      <vt:lpstr>Sonday</vt:lpstr>
      <vt:lpstr>Lesson 57</vt:lpstr>
      <vt:lpstr>Reading Review  </vt:lpstr>
      <vt:lpstr>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</vt:lpstr>
      <vt:lpstr>Sonday</vt:lpstr>
      <vt:lpstr>Lesson 58 &amp; 59</vt:lpstr>
      <vt:lpstr>Reading Review  </vt:lpstr>
      <vt:lpstr>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</vt:lpstr>
      <vt:lpstr>Sonday</vt:lpstr>
      <vt:lpstr>Lesson 60</vt:lpstr>
      <vt:lpstr>Reading Review  </vt:lpstr>
      <vt:lpstr>Standards</vt:lpstr>
      <vt:lpstr>PowerPoint Presentation</vt:lpstr>
      <vt:lpstr>PowerPoint Presentation</vt:lpstr>
      <vt:lpstr>Editing 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2020-01-19T22:04:25Z</dcterms:modified>
</cp:coreProperties>
</file>