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67" r:id="rId2"/>
    <p:sldId id="268" r:id="rId3"/>
    <p:sldId id="269" r:id="rId4"/>
    <p:sldId id="270" r:id="rId5"/>
    <p:sldId id="333" r:id="rId6"/>
    <p:sldId id="271" r:id="rId7"/>
    <p:sldId id="321" r:id="rId8"/>
    <p:sldId id="338" r:id="rId9"/>
    <p:sldId id="320" r:id="rId10"/>
    <p:sldId id="316" r:id="rId11"/>
    <p:sldId id="317" r:id="rId12"/>
    <p:sldId id="318" r:id="rId13"/>
    <p:sldId id="332" r:id="rId14"/>
    <p:sldId id="319" r:id="rId15"/>
    <p:sldId id="272" r:id="rId16"/>
    <p:sldId id="277" r:id="rId17"/>
    <p:sldId id="339" r:id="rId18"/>
    <p:sldId id="313" r:id="rId19"/>
    <p:sldId id="279" r:id="rId20"/>
    <p:sldId id="280" r:id="rId21"/>
    <p:sldId id="327" r:id="rId22"/>
    <p:sldId id="334" r:id="rId23"/>
    <p:sldId id="282" r:id="rId24"/>
    <p:sldId id="330" r:id="rId25"/>
    <p:sldId id="285" r:id="rId26"/>
    <p:sldId id="340" r:id="rId27"/>
    <p:sldId id="314" r:id="rId28"/>
    <p:sldId id="287" r:id="rId29"/>
    <p:sldId id="288" r:id="rId30"/>
    <p:sldId id="289" r:id="rId31"/>
    <p:sldId id="290" r:id="rId32"/>
    <p:sldId id="283" r:id="rId33"/>
    <p:sldId id="292" r:id="rId34"/>
    <p:sldId id="341" r:id="rId35"/>
    <p:sldId id="315" r:id="rId36"/>
    <p:sldId id="301" r:id="rId37"/>
    <p:sldId id="342" r:id="rId38"/>
    <p:sldId id="304" r:id="rId39"/>
    <p:sldId id="337" r:id="rId40"/>
    <p:sldId id="336" r:id="rId41"/>
    <p:sldId id="302" r:id="rId42"/>
    <p:sldId id="326" r:id="rId43"/>
  </p:sldIdLst>
  <p:sldSz cx="9144000" cy="6858000" type="screen4x3"/>
  <p:notesSz cx="6858000" cy="91440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72">
          <p15:clr>
            <a:srgbClr val="A4A3A4"/>
          </p15:clr>
        </p15:guide>
        <p15:guide id="3" pos="2895">
          <p15:clr>
            <a:srgbClr val="A4A3A4"/>
          </p15:clr>
        </p15:guide>
        <p15:guide id="4" pos="1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42" y="330"/>
      </p:cViewPr>
      <p:guideLst>
        <p:guide orient="horz" pos="2160"/>
        <p:guide orient="horz" pos="972"/>
        <p:guide pos="2895"/>
        <p:guide pos="1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76727-6A19-4DE8-B47E-7FD6EA47E672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BBE4E-8AFD-45B3-8A52-6FC96354F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74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88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4000">
                <a:srgbClr val="CFEAA9">
                  <a:alpha val="78000"/>
                </a:srgbClr>
              </a:gs>
              <a:gs pos="0">
                <a:schemeClr val="accent1">
                  <a:lumMod val="75000"/>
                  <a:alpha val="44000"/>
                </a:schemeClr>
              </a:gs>
              <a:gs pos="100000">
                <a:srgbClr val="7BA016">
                  <a:alpha val="70000"/>
                </a:srgbClr>
              </a:gs>
              <a:gs pos="85000">
                <a:schemeClr val="accent1">
                  <a:tint val="44500"/>
                  <a:satMod val="160000"/>
                  <a:alpha val="1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842" y="1154298"/>
            <a:ext cx="536449" cy="3596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416" y="6332005"/>
            <a:ext cx="563881" cy="31394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806" y="6370655"/>
            <a:ext cx="563881" cy="30175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8172" y="2807555"/>
            <a:ext cx="4130317" cy="1470025"/>
          </a:xfrm>
        </p:spPr>
        <p:txBody>
          <a:bodyPr anchor="b"/>
          <a:lstStyle>
            <a:lvl1pPr algn="ctr"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5433" y="4301412"/>
            <a:ext cx="4555795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985-8CAF-49A4-BC4C-142BC7CC0C14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26" y="4626766"/>
            <a:ext cx="1304547" cy="10271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791" y="720059"/>
            <a:ext cx="487681" cy="4328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515" y="1079799"/>
            <a:ext cx="536449" cy="3596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1012">
            <a:off x="2940752" y="6393063"/>
            <a:ext cx="536449" cy="359665"/>
          </a:xfrm>
          <a:prstGeom prst="rect">
            <a:avLst/>
          </a:prstGeom>
          <a:effectLst>
            <a:outerShdw blurRad="76200" dir="21000000" sx="81000" sy="81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411" y="3043106"/>
            <a:ext cx="318782" cy="3187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23" y="4797804"/>
            <a:ext cx="318782" cy="31878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24" y="2692167"/>
            <a:ext cx="318782" cy="31878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50" y="3707235"/>
            <a:ext cx="318782" cy="31878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306" y="4428688"/>
            <a:ext cx="318782" cy="31878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77" y="4118295"/>
            <a:ext cx="318782" cy="31878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644" y="2408339"/>
            <a:ext cx="318782" cy="31878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779165" y="1240172"/>
            <a:ext cx="193645" cy="19364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392959" y="1065402"/>
            <a:ext cx="193645" cy="19364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174845" y="3498209"/>
            <a:ext cx="193645" cy="19364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637950" y="2827089"/>
            <a:ext cx="193645" cy="19364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621173" y="2231470"/>
            <a:ext cx="193645" cy="19364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84278" y="3758268"/>
            <a:ext cx="193645" cy="19364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9973">
            <a:off x="1551006" y="3348615"/>
            <a:ext cx="193099" cy="19309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9973">
            <a:off x="1969057" y="4077059"/>
            <a:ext cx="193099" cy="19309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236678" y="1779864"/>
            <a:ext cx="193645" cy="19364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9973">
            <a:off x="2004012" y="2266435"/>
            <a:ext cx="193099" cy="19309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9973">
            <a:off x="1861399" y="202744"/>
            <a:ext cx="193099" cy="19309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9973">
            <a:off x="2658352" y="5437475"/>
            <a:ext cx="193099" cy="19309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9973">
            <a:off x="1676839" y="605415"/>
            <a:ext cx="193099" cy="193099"/>
          </a:xfrm>
          <a:prstGeom prst="rect">
            <a:avLst/>
          </a:prstGeom>
        </p:spPr>
      </p:pic>
      <p:grpSp>
        <p:nvGrpSpPr>
          <p:cNvPr id="2059" name="Group 2058"/>
          <p:cNvGrpSpPr/>
          <p:nvPr userDrawn="1"/>
        </p:nvGrpSpPr>
        <p:grpSpPr>
          <a:xfrm>
            <a:off x="-529277" y="2096967"/>
            <a:ext cx="11741275" cy="2848086"/>
            <a:chOff x="-520888" y="2088578"/>
            <a:chExt cx="11741275" cy="2848086"/>
          </a:xfrm>
        </p:grpSpPr>
        <p:grpSp>
          <p:nvGrpSpPr>
            <p:cNvPr id="2057" name="Group 2056"/>
            <p:cNvGrpSpPr/>
            <p:nvPr userDrawn="1"/>
          </p:nvGrpSpPr>
          <p:grpSpPr>
            <a:xfrm>
              <a:off x="-513217" y="2088578"/>
              <a:ext cx="11733604" cy="2836183"/>
              <a:chOff x="-368488" y="2252881"/>
              <a:chExt cx="11733604" cy="2836183"/>
            </a:xfrm>
          </p:grpSpPr>
          <p:sp>
            <p:nvSpPr>
              <p:cNvPr id="82" name="Arc 81"/>
              <p:cNvSpPr/>
              <p:nvPr userDrawn="1"/>
            </p:nvSpPr>
            <p:spPr>
              <a:xfrm rot="19374212">
                <a:off x="102503" y="2578946"/>
                <a:ext cx="11262613" cy="2510118"/>
              </a:xfrm>
              <a:prstGeom prst="arc">
                <a:avLst>
                  <a:gd name="adj1" fmla="val 11560082"/>
                  <a:gd name="adj2" fmla="val 21221769"/>
                </a:avLst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Arc 82"/>
              <p:cNvSpPr/>
              <p:nvPr userDrawn="1"/>
            </p:nvSpPr>
            <p:spPr>
              <a:xfrm rot="19374212">
                <a:off x="20986" y="2497429"/>
                <a:ext cx="11262613" cy="2510118"/>
              </a:xfrm>
              <a:prstGeom prst="arc">
                <a:avLst>
                  <a:gd name="adj1" fmla="val 11560082"/>
                  <a:gd name="adj2" fmla="val 21221769"/>
                </a:avLst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Arc 83"/>
              <p:cNvSpPr/>
              <p:nvPr userDrawn="1"/>
            </p:nvSpPr>
            <p:spPr>
              <a:xfrm rot="19374212">
                <a:off x="-71163" y="2437179"/>
                <a:ext cx="11262613" cy="2510118"/>
              </a:xfrm>
              <a:prstGeom prst="arc">
                <a:avLst>
                  <a:gd name="adj1" fmla="val 11560082"/>
                  <a:gd name="adj2" fmla="val 21259304"/>
                </a:avLst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Arc 84"/>
              <p:cNvSpPr/>
              <p:nvPr userDrawn="1"/>
            </p:nvSpPr>
            <p:spPr>
              <a:xfrm rot="19374212">
                <a:off x="-173944" y="2376928"/>
                <a:ext cx="11262613" cy="2510118"/>
              </a:xfrm>
              <a:prstGeom prst="arc">
                <a:avLst>
                  <a:gd name="adj1" fmla="val 11560082"/>
                  <a:gd name="adj2" fmla="val 21315423"/>
                </a:avLst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Arc 85"/>
              <p:cNvSpPr/>
              <p:nvPr userDrawn="1"/>
            </p:nvSpPr>
            <p:spPr>
              <a:xfrm rot="19374212">
                <a:off x="-276726" y="2316676"/>
                <a:ext cx="11262613" cy="2510118"/>
              </a:xfrm>
              <a:prstGeom prst="arc">
                <a:avLst>
                  <a:gd name="adj1" fmla="val 11560082"/>
                  <a:gd name="adj2" fmla="val 21354186"/>
                </a:avLst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Arc 86"/>
              <p:cNvSpPr/>
              <p:nvPr userDrawn="1"/>
            </p:nvSpPr>
            <p:spPr>
              <a:xfrm rot="19374212">
                <a:off x="-368488" y="2252881"/>
                <a:ext cx="11262613" cy="2510118"/>
              </a:xfrm>
              <a:prstGeom prst="arc">
                <a:avLst>
                  <a:gd name="adj1" fmla="val 11560082"/>
                  <a:gd name="adj2" fmla="val 21315423"/>
                </a:avLst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58" name="Group 2057"/>
            <p:cNvGrpSpPr/>
            <p:nvPr userDrawn="1"/>
          </p:nvGrpSpPr>
          <p:grpSpPr>
            <a:xfrm>
              <a:off x="-520888" y="2100481"/>
              <a:ext cx="11733604" cy="2836183"/>
              <a:chOff x="-520888" y="2100481"/>
              <a:chExt cx="11733604" cy="2836183"/>
            </a:xfrm>
          </p:grpSpPr>
          <p:sp>
            <p:nvSpPr>
              <p:cNvPr id="2056" name="Arc 2055"/>
              <p:cNvSpPr/>
              <p:nvPr userDrawn="1"/>
            </p:nvSpPr>
            <p:spPr>
              <a:xfrm rot="19374212">
                <a:off x="-49897" y="2426546"/>
                <a:ext cx="11262613" cy="2510118"/>
              </a:xfrm>
              <a:prstGeom prst="arc">
                <a:avLst>
                  <a:gd name="adj1" fmla="val 11560082"/>
                  <a:gd name="adj2" fmla="val 21221769"/>
                </a:avLst>
              </a:prstGeom>
              <a:ln w="114300">
                <a:solidFill>
                  <a:srgbClr val="7030A0">
                    <a:alpha val="9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Arc 75"/>
              <p:cNvSpPr/>
              <p:nvPr userDrawn="1"/>
            </p:nvSpPr>
            <p:spPr>
              <a:xfrm rot="19374212">
                <a:off x="-131414" y="2345029"/>
                <a:ext cx="11262613" cy="2510118"/>
              </a:xfrm>
              <a:prstGeom prst="arc">
                <a:avLst>
                  <a:gd name="adj1" fmla="val 11560082"/>
                  <a:gd name="adj2" fmla="val 21221769"/>
                </a:avLst>
              </a:prstGeom>
              <a:ln w="114300">
                <a:solidFill>
                  <a:srgbClr val="0070C0">
                    <a:alpha val="9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Arc 76"/>
              <p:cNvSpPr/>
              <p:nvPr userDrawn="1"/>
            </p:nvSpPr>
            <p:spPr>
              <a:xfrm rot="19374212">
                <a:off x="-223563" y="2284779"/>
                <a:ext cx="11262613" cy="2510118"/>
              </a:xfrm>
              <a:prstGeom prst="arc">
                <a:avLst>
                  <a:gd name="adj1" fmla="val 11560082"/>
                  <a:gd name="adj2" fmla="val 21259304"/>
                </a:avLst>
              </a:prstGeom>
              <a:ln w="114300">
                <a:solidFill>
                  <a:srgbClr val="00B050">
                    <a:alpha val="81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Arc 77"/>
              <p:cNvSpPr/>
              <p:nvPr userDrawn="1"/>
            </p:nvSpPr>
            <p:spPr>
              <a:xfrm rot="19374212">
                <a:off x="-326344" y="2224528"/>
                <a:ext cx="11262613" cy="2510118"/>
              </a:xfrm>
              <a:prstGeom prst="arc">
                <a:avLst>
                  <a:gd name="adj1" fmla="val 11560082"/>
                  <a:gd name="adj2" fmla="val 21315423"/>
                </a:avLst>
              </a:prstGeom>
              <a:ln w="114300">
                <a:solidFill>
                  <a:srgbClr val="FFFF00">
                    <a:alpha val="8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Arc 78"/>
              <p:cNvSpPr/>
              <p:nvPr userDrawn="1"/>
            </p:nvSpPr>
            <p:spPr>
              <a:xfrm rot="19374212">
                <a:off x="-429126" y="2164276"/>
                <a:ext cx="11262613" cy="2510118"/>
              </a:xfrm>
              <a:prstGeom prst="arc">
                <a:avLst>
                  <a:gd name="adj1" fmla="val 11560082"/>
                  <a:gd name="adj2" fmla="val 21354186"/>
                </a:avLst>
              </a:prstGeom>
              <a:ln w="114300">
                <a:solidFill>
                  <a:srgbClr val="FFC000">
                    <a:alpha val="9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Arc 79"/>
              <p:cNvSpPr/>
              <p:nvPr userDrawn="1"/>
            </p:nvSpPr>
            <p:spPr>
              <a:xfrm rot="19374212">
                <a:off x="-520888" y="2100481"/>
                <a:ext cx="11262613" cy="2510118"/>
              </a:xfrm>
              <a:prstGeom prst="arc">
                <a:avLst>
                  <a:gd name="adj1" fmla="val 11560082"/>
                  <a:gd name="adj2" fmla="val 21315423"/>
                </a:avLst>
              </a:prstGeom>
              <a:ln w="114300">
                <a:solidFill>
                  <a:srgbClr val="FF0000">
                    <a:alpha val="7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37" y="4666428"/>
            <a:ext cx="2042164" cy="21244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56" y="4438452"/>
            <a:ext cx="1911100" cy="15240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21" y="693121"/>
            <a:ext cx="499873" cy="4175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39" y="1138218"/>
            <a:ext cx="563881" cy="3139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01" y="1478871"/>
            <a:ext cx="563881" cy="3017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09" y="502947"/>
            <a:ext cx="487681" cy="4328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701" y="1323297"/>
            <a:ext cx="499873" cy="417577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0304">
            <a:off x="2232307" y="292881"/>
            <a:ext cx="487681" cy="432817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62" y="1463359"/>
            <a:ext cx="499873" cy="41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8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66944E-6 L -0.02344 0.6900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3449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3826E-7 L -0.00173 0.5607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2803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6 3.49526E-6 L 0.00018 0.55933 " pathEditMode="relative" rAng="0" ptsTypes="AA">
                                      <p:cBhvr>
                                        <p:cTn id="3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6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3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1.38889E-6 2.19292E-6 L 0.05417 0.58084 " pathEditMode="relative" rAng="0" ptsTypes="AA">
                                      <p:cBhvr>
                                        <p:cTn id="50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2903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5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94444E-6 -0.00832 L -0.00173 0.5524 " pathEditMode="relative" rAng="0" ptsTypes="AA">
                                      <p:cBhvr>
                                        <p:cTn id="63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2803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120000">
                                      <p:cBhvr>
                                        <p:cTn id="6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8.33333E-7 2.57229E-6 L -0.01458 0.58038 " pathEditMode="relative" rAng="0" ptsTypes="AA">
                                      <p:cBhvr>
                                        <p:cTn id="76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2900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2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120000">
                                      <p:cBhvr>
                                        <p:cTn id="7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38889E-6 -1.74647E-6 L 0.00087 0.5901 " pathEditMode="relative" rAng="0" ptsTypes="AA">
                                      <p:cBhvr>
                                        <p:cTn id="8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9493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32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120000">
                                      <p:cBhvr>
                                        <p:cTn id="9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44444E-6 -4.61254E-6 L 0.03021 0.70993 " pathEditMode="relative" rAng="0" ptsTypes="AA">
                                      <p:cBhvr>
                                        <p:cTn id="102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35485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10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65857E-6 L 0.00816 0.79806 " pathEditMode="relative" rAng="0" ptsTypes="AA">
                                      <p:cBhvr>
                                        <p:cTn id="115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39903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32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11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26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3" dur="125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625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6" presetClass="emph" presetSubtype="0" repeatCount="indefinite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25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625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6" presetClass="emph" presetSubtype="0" repeatCount="indefinite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2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62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6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2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62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6" presetClass="emph" presetSubtype="0" repeatCount="indefinite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25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625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6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25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625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6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2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62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6" presetClass="emph" presetSubtype="0" repeatCount="indefinite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25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625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6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25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625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6" presetClass="emph" presetSubtype="0" repeatCount="indefinite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25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625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6" presetClass="emph" presetSubtype="0" repeatCount="indefinite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25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625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4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6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25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625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6" presetClass="emph" presetSubtype="0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25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625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6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25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7" dur="625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6" presetClass="emph" presetSubtype="0" repeatCount="indefinite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25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5" dur="625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6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6" presetClass="emph" presetSubtype="0" repeatCount="indefinite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25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3" dur="625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4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6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25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625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2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6" presetClass="emph" presetSubtype="0" repeatCount="indefinite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25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9" dur="625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6" presetClass="emp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125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5" dur="625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26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12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1" dur="625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2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1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4 -0.05991 L 0.0099 0.49364 " pathEditMode="relative" rAng="0" ptsTypes="AA">
                                      <p:cBhvr>
                                        <p:cTn id="294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27666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32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29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373" y="189472"/>
            <a:ext cx="8674443" cy="823784"/>
          </a:xfrm>
        </p:spPr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985-8CAF-49A4-BC4C-142BC7CC0C14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1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4000">
                <a:srgbClr val="CFEAA9">
                  <a:alpha val="78000"/>
                </a:srgbClr>
              </a:gs>
              <a:gs pos="0">
                <a:schemeClr val="accent1">
                  <a:lumMod val="75000"/>
                  <a:alpha val="44000"/>
                </a:schemeClr>
              </a:gs>
              <a:gs pos="100000">
                <a:srgbClr val="7BA016">
                  <a:alpha val="70000"/>
                </a:srgbClr>
              </a:gs>
              <a:gs pos="85000">
                <a:schemeClr val="accent1">
                  <a:tint val="44500"/>
                  <a:satMod val="160000"/>
                  <a:alpha val="1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52" y="472568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141" y="309127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985-8CAF-49A4-BC4C-142BC7CC0C14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93211" y="6496396"/>
            <a:ext cx="53545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1012">
            <a:off x="7188316" y="6581512"/>
            <a:ext cx="246991" cy="165596"/>
          </a:xfrm>
          <a:prstGeom prst="rect">
            <a:avLst/>
          </a:prstGeom>
          <a:effectLst>
            <a:outerShdw blurRad="76200" dir="21000000" sx="81000" sy="81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3742">
            <a:off x="7804182" y="5852140"/>
            <a:ext cx="268881" cy="14388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78145" flipH="1">
            <a:off x="7633460" y="6413495"/>
            <a:ext cx="265748" cy="178172"/>
          </a:xfrm>
          <a:prstGeom prst="rect">
            <a:avLst/>
          </a:prstGeom>
          <a:effectLst>
            <a:outerShdw blurRad="76200" dir="21000000" sx="81000" sy="81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18" y="3084295"/>
            <a:ext cx="318782" cy="3187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404" y="4794630"/>
            <a:ext cx="318782" cy="31878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980" y="3838209"/>
            <a:ext cx="318782" cy="3187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137604" y="3914484"/>
            <a:ext cx="193645" cy="19364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499768" y="4101460"/>
            <a:ext cx="193645" cy="1936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605424" y="3478183"/>
            <a:ext cx="193645" cy="1936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9973">
            <a:off x="8910911" y="3661653"/>
            <a:ext cx="193099" cy="19309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774300" y="2628362"/>
            <a:ext cx="193645" cy="1936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9973">
            <a:off x="8789420" y="2155113"/>
            <a:ext cx="193099" cy="193099"/>
          </a:xfrm>
          <a:prstGeom prst="rect">
            <a:avLst/>
          </a:prstGeom>
        </p:spPr>
      </p:pic>
      <p:sp>
        <p:nvSpPr>
          <p:cNvPr id="30" name="Rounded Rectangle 29"/>
          <p:cNvSpPr/>
          <p:nvPr userDrawn="1"/>
        </p:nvSpPr>
        <p:spPr>
          <a:xfrm>
            <a:off x="205947" y="4596262"/>
            <a:ext cx="8715632" cy="8237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7870714" y="4309430"/>
            <a:ext cx="1499287" cy="2523856"/>
            <a:chOff x="7571556" y="3578449"/>
            <a:chExt cx="1909393" cy="3214217"/>
          </a:xfrm>
        </p:grpSpPr>
        <p:sp>
          <p:nvSpPr>
            <p:cNvPr id="33" name="Oval 32"/>
            <p:cNvSpPr/>
            <p:nvPr userDrawn="1"/>
          </p:nvSpPr>
          <p:spPr>
            <a:xfrm rot="21279215" flipV="1">
              <a:off x="8181939" y="6216262"/>
              <a:ext cx="790709" cy="45719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10000"/>
              </a:schemeClr>
            </a:solidFill>
            <a:ln>
              <a:noFill/>
            </a:ln>
            <a:effectLst>
              <a:glow rad="241300">
                <a:schemeClr val="tx1">
                  <a:lumMod val="65000"/>
                  <a:lumOff val="35000"/>
                  <a:alpha val="88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 userDrawn="1"/>
          </p:nvSpPr>
          <p:spPr>
            <a:xfrm rot="19007381">
              <a:off x="8606392" y="6445772"/>
              <a:ext cx="658306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10000"/>
              </a:schemeClr>
            </a:solidFill>
            <a:ln>
              <a:noFill/>
            </a:ln>
            <a:effectLst>
              <a:glow rad="241300">
                <a:schemeClr val="tx1">
                  <a:lumMod val="65000"/>
                  <a:lumOff val="35000"/>
                  <a:alpha val="88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 userDrawn="1"/>
          </p:nvSpPr>
          <p:spPr>
            <a:xfrm rot="21262024">
              <a:off x="9060011" y="6658058"/>
              <a:ext cx="313838" cy="45719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10000"/>
              </a:schemeClr>
            </a:solidFill>
            <a:ln>
              <a:noFill/>
            </a:ln>
            <a:effectLst>
              <a:glow rad="63500">
                <a:schemeClr val="tx1">
                  <a:lumMod val="65000"/>
                  <a:lumOff val="35000"/>
                  <a:alpha val="88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1556" y="3578449"/>
              <a:ext cx="1909393" cy="3214217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594" y="4806950"/>
              <a:ext cx="230860" cy="128533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0409" y="4784424"/>
              <a:ext cx="230860" cy="123541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9" name="Picture 3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11012">
              <a:off x="7889772" y="4734687"/>
              <a:ext cx="219629" cy="147252"/>
            </a:xfrm>
            <a:prstGeom prst="rect">
              <a:avLst/>
            </a:prstGeom>
            <a:effectLst>
              <a:outerShdw blurRad="76200" dir="21000000" sx="81000" sy="81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0" name="Picture 39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98785" flipH="1">
              <a:off x="7741368" y="4721226"/>
              <a:ext cx="230860" cy="128533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82962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25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625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25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625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2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62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25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625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2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62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5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625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25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625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2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62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611" y="1179614"/>
            <a:ext cx="4184821" cy="51717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0238" y="1179614"/>
            <a:ext cx="4123038" cy="51717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985-8CAF-49A4-BC4C-142BC7CC0C14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9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7731" y="985879"/>
            <a:ext cx="4040188" cy="63976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463" y="1699790"/>
            <a:ext cx="4152256" cy="46845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5597" y="985879"/>
            <a:ext cx="4041775" cy="63976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7859" y="1708028"/>
            <a:ext cx="4139729" cy="46845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985-8CAF-49A4-BC4C-142BC7CC0C14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985-8CAF-49A4-BC4C-142BC7CC0C14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3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4000">
                <a:srgbClr val="CFEAA9">
                  <a:alpha val="78000"/>
                </a:srgbClr>
              </a:gs>
              <a:gs pos="0">
                <a:schemeClr val="accent1">
                  <a:lumMod val="75000"/>
                  <a:alpha val="44000"/>
                </a:schemeClr>
              </a:gs>
              <a:gs pos="100000">
                <a:srgbClr val="7BA016">
                  <a:alpha val="70000"/>
                </a:srgbClr>
              </a:gs>
              <a:gs pos="85000">
                <a:schemeClr val="accent1">
                  <a:tint val="44500"/>
                  <a:satMod val="160000"/>
                  <a:alpha val="1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985-8CAF-49A4-BC4C-142BC7CC0C14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493211" y="6496396"/>
            <a:ext cx="53545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1012">
            <a:off x="7188316" y="6581512"/>
            <a:ext cx="246991" cy="165596"/>
          </a:xfrm>
          <a:prstGeom prst="rect">
            <a:avLst/>
          </a:prstGeom>
          <a:effectLst>
            <a:outerShdw blurRad="76200" dir="21000000" sx="81000" sy="81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3742">
            <a:off x="7804182" y="5852140"/>
            <a:ext cx="268881" cy="14388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78145" flipH="1">
            <a:off x="7633460" y="6413495"/>
            <a:ext cx="265748" cy="178172"/>
          </a:xfrm>
          <a:prstGeom prst="rect">
            <a:avLst/>
          </a:prstGeom>
          <a:effectLst>
            <a:outerShdw blurRad="76200" dir="21000000" sx="81000" sy="81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18" y="3084295"/>
            <a:ext cx="318782" cy="3187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404" y="4794630"/>
            <a:ext cx="318782" cy="3187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980" y="3838209"/>
            <a:ext cx="318782" cy="3187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137604" y="3914484"/>
            <a:ext cx="193645" cy="1936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499768" y="4101460"/>
            <a:ext cx="193645" cy="19364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605424" y="3478183"/>
            <a:ext cx="193645" cy="19364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9973">
            <a:off x="8910911" y="3661653"/>
            <a:ext cx="193099" cy="19309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774300" y="2628362"/>
            <a:ext cx="193645" cy="1936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9973">
            <a:off x="8789420" y="2155113"/>
            <a:ext cx="193099" cy="193099"/>
          </a:xfrm>
          <a:prstGeom prst="rect">
            <a:avLst/>
          </a:prstGeom>
        </p:spPr>
      </p:pic>
      <p:grpSp>
        <p:nvGrpSpPr>
          <p:cNvPr id="28" name="Group 27"/>
          <p:cNvGrpSpPr/>
          <p:nvPr userDrawn="1"/>
        </p:nvGrpSpPr>
        <p:grpSpPr>
          <a:xfrm>
            <a:off x="7870714" y="4309430"/>
            <a:ext cx="1499287" cy="2523856"/>
            <a:chOff x="7571556" y="3578449"/>
            <a:chExt cx="1909393" cy="3214217"/>
          </a:xfrm>
        </p:grpSpPr>
        <p:sp>
          <p:nvSpPr>
            <p:cNvPr id="29" name="Oval 28"/>
            <p:cNvSpPr/>
            <p:nvPr userDrawn="1"/>
          </p:nvSpPr>
          <p:spPr>
            <a:xfrm rot="21279215" flipV="1">
              <a:off x="8181939" y="6216262"/>
              <a:ext cx="790709" cy="45719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10000"/>
              </a:schemeClr>
            </a:solidFill>
            <a:ln>
              <a:noFill/>
            </a:ln>
            <a:effectLst>
              <a:glow rad="241300">
                <a:schemeClr val="tx1">
                  <a:lumMod val="65000"/>
                  <a:lumOff val="35000"/>
                  <a:alpha val="88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 userDrawn="1"/>
          </p:nvSpPr>
          <p:spPr>
            <a:xfrm rot="19007381">
              <a:off x="8606392" y="6445772"/>
              <a:ext cx="658306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10000"/>
              </a:schemeClr>
            </a:solidFill>
            <a:ln>
              <a:noFill/>
            </a:ln>
            <a:effectLst>
              <a:glow rad="241300">
                <a:schemeClr val="tx1">
                  <a:lumMod val="65000"/>
                  <a:lumOff val="35000"/>
                  <a:alpha val="88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 userDrawn="1"/>
          </p:nvSpPr>
          <p:spPr>
            <a:xfrm rot="21262024">
              <a:off x="9060011" y="6658058"/>
              <a:ext cx="313838" cy="45719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10000"/>
              </a:schemeClr>
            </a:solidFill>
            <a:ln>
              <a:noFill/>
            </a:ln>
            <a:effectLst>
              <a:glow rad="63500">
                <a:schemeClr val="tx1">
                  <a:lumMod val="65000"/>
                  <a:lumOff val="35000"/>
                  <a:alpha val="88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1556" y="3578449"/>
              <a:ext cx="1909393" cy="3214217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594" y="4806950"/>
              <a:ext cx="230860" cy="128533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0409" y="4784424"/>
              <a:ext cx="230860" cy="123541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11012">
              <a:off x="7889772" y="4734687"/>
              <a:ext cx="219629" cy="147252"/>
            </a:xfrm>
            <a:prstGeom prst="rect">
              <a:avLst/>
            </a:prstGeom>
            <a:effectLst>
              <a:outerShdw blurRad="76200" dir="21000000" sx="81000" sy="81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6" name="Picture 35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98785" flipH="1">
              <a:off x="7741368" y="4721226"/>
              <a:ext cx="230860" cy="128533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9886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2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62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25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625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25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625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25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625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25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625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5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625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2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62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25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625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4000">
                <a:srgbClr val="CFEAA9">
                  <a:alpha val="78000"/>
                </a:srgbClr>
              </a:gs>
              <a:gs pos="0">
                <a:schemeClr val="accent1">
                  <a:lumMod val="75000"/>
                  <a:alpha val="44000"/>
                </a:schemeClr>
              </a:gs>
              <a:gs pos="100000">
                <a:srgbClr val="7BA016">
                  <a:alpha val="70000"/>
                </a:srgbClr>
              </a:gs>
              <a:gs pos="85000">
                <a:schemeClr val="accent1">
                  <a:tint val="44500"/>
                  <a:satMod val="160000"/>
                  <a:alpha val="1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373" y="1145058"/>
            <a:ext cx="8431427" cy="5280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903" y="6496396"/>
            <a:ext cx="116977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36985-8CAF-49A4-BC4C-142BC7CC0C14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5103" y="6496396"/>
            <a:ext cx="6573794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3211" y="6496396"/>
            <a:ext cx="53545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1012">
            <a:off x="7188316" y="6581512"/>
            <a:ext cx="246991" cy="165596"/>
          </a:xfrm>
          <a:prstGeom prst="rect">
            <a:avLst/>
          </a:prstGeom>
          <a:effectLst>
            <a:outerShdw blurRad="76200" dir="21000000" sx="81000" sy="81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22" name="Group 21"/>
          <p:cNvGrpSpPr/>
          <p:nvPr userDrawn="1"/>
        </p:nvGrpSpPr>
        <p:grpSpPr>
          <a:xfrm>
            <a:off x="7870714" y="4309430"/>
            <a:ext cx="1499287" cy="2523856"/>
            <a:chOff x="7571556" y="3578449"/>
            <a:chExt cx="1909393" cy="3214217"/>
          </a:xfrm>
        </p:grpSpPr>
        <p:sp>
          <p:nvSpPr>
            <p:cNvPr id="10" name="Oval 9"/>
            <p:cNvSpPr/>
            <p:nvPr userDrawn="1"/>
          </p:nvSpPr>
          <p:spPr>
            <a:xfrm rot="21279215" flipV="1">
              <a:off x="8181939" y="6216262"/>
              <a:ext cx="790709" cy="45719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10000"/>
              </a:schemeClr>
            </a:solidFill>
            <a:ln>
              <a:noFill/>
            </a:ln>
            <a:effectLst>
              <a:glow rad="241300">
                <a:schemeClr val="tx1">
                  <a:lumMod val="65000"/>
                  <a:lumOff val="35000"/>
                  <a:alpha val="88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 userDrawn="1"/>
          </p:nvSpPr>
          <p:spPr>
            <a:xfrm rot="19007381">
              <a:off x="8606392" y="6445772"/>
              <a:ext cx="658306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10000"/>
              </a:schemeClr>
            </a:solidFill>
            <a:ln>
              <a:noFill/>
            </a:ln>
            <a:effectLst>
              <a:glow rad="241300">
                <a:schemeClr val="tx1">
                  <a:lumMod val="65000"/>
                  <a:lumOff val="35000"/>
                  <a:alpha val="88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 userDrawn="1"/>
          </p:nvSpPr>
          <p:spPr>
            <a:xfrm rot="21262024">
              <a:off x="9060011" y="6658058"/>
              <a:ext cx="313838" cy="45719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10000"/>
              </a:schemeClr>
            </a:solidFill>
            <a:ln>
              <a:noFill/>
            </a:ln>
            <a:effectLst>
              <a:glow rad="63500">
                <a:schemeClr val="tx1">
                  <a:lumMod val="65000"/>
                  <a:lumOff val="35000"/>
                  <a:alpha val="88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1556" y="3578449"/>
              <a:ext cx="1909393" cy="321421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594" y="4806950"/>
              <a:ext cx="230860" cy="128533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0409" y="4784424"/>
              <a:ext cx="230860" cy="123541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11012">
              <a:off x="7889772" y="4734687"/>
              <a:ext cx="219629" cy="147252"/>
            </a:xfrm>
            <a:prstGeom prst="rect">
              <a:avLst/>
            </a:prstGeom>
            <a:effectLst>
              <a:outerShdw blurRad="76200" dir="21000000" sx="81000" sy="81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98785" flipH="1">
              <a:off x="7741368" y="4721226"/>
              <a:ext cx="230860" cy="128533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3742">
            <a:off x="7804182" y="5852140"/>
            <a:ext cx="268881" cy="14388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78145" flipH="1">
            <a:off x="7633460" y="6413495"/>
            <a:ext cx="265748" cy="178172"/>
          </a:xfrm>
          <a:prstGeom prst="rect">
            <a:avLst/>
          </a:prstGeom>
          <a:effectLst>
            <a:outerShdw blurRad="76200" dir="21000000" sx="81000" sy="81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18" y="3084295"/>
            <a:ext cx="318782" cy="31878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404" y="4794630"/>
            <a:ext cx="318782" cy="31878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980" y="3838209"/>
            <a:ext cx="318782" cy="31878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137604" y="3914484"/>
            <a:ext cx="193645" cy="19364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499768" y="4101460"/>
            <a:ext cx="193645" cy="19364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605424" y="3478183"/>
            <a:ext cx="193645" cy="19364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9973">
            <a:off x="8910911" y="3661653"/>
            <a:ext cx="193099" cy="19309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774300" y="2628362"/>
            <a:ext cx="193645" cy="19364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9973">
            <a:off x="8789420" y="2155113"/>
            <a:ext cx="193099" cy="193099"/>
          </a:xfrm>
          <a:prstGeom prst="rect">
            <a:avLst/>
          </a:prstGeom>
        </p:spPr>
      </p:pic>
      <p:sp>
        <p:nvSpPr>
          <p:cNvPr id="24" name="Rounded Rectangle 23"/>
          <p:cNvSpPr/>
          <p:nvPr userDrawn="1"/>
        </p:nvSpPr>
        <p:spPr>
          <a:xfrm>
            <a:off x="205947" y="963829"/>
            <a:ext cx="8715632" cy="8237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5373" y="181234"/>
            <a:ext cx="8674443" cy="8237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08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25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625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25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625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25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625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25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625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25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625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62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25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625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25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625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>
              <a:lumMod val="50000"/>
            </a:schemeClr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200"/>
        </a:spcBef>
        <a:buFontTx/>
        <a:buBlip>
          <a:blip r:embed="rId15"/>
        </a:buBlip>
        <a:defRPr sz="2400" kern="1200">
          <a:solidFill>
            <a:schemeClr val="tx2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300"/>
        </a:spcBef>
        <a:buFontTx/>
        <a:buBlip>
          <a:blip r:embed="rId14"/>
        </a:buBlip>
        <a:defRPr sz="2000" kern="1200">
          <a:solidFill>
            <a:schemeClr val="tx2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300"/>
        </a:spcBef>
        <a:buFontTx/>
        <a:buBlip>
          <a:blip r:embed="rId14"/>
        </a:buBlip>
        <a:defRPr sz="1800" kern="1200">
          <a:solidFill>
            <a:schemeClr val="tx2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300"/>
        </a:spcBef>
        <a:buFontTx/>
        <a:buBlip>
          <a:blip r:embed="rId14"/>
        </a:buBlip>
        <a:defRPr sz="1600" kern="1200">
          <a:solidFill>
            <a:schemeClr val="tx2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300"/>
        </a:spcBef>
        <a:buFontTx/>
        <a:buBlip>
          <a:blip r:embed="rId14"/>
        </a:buBlip>
        <a:defRPr sz="1600" kern="1200">
          <a:solidFill>
            <a:schemeClr val="tx2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081654"/>
            <a:ext cx="6858000" cy="2387600"/>
          </a:xfrm>
        </p:spPr>
        <p:txBody>
          <a:bodyPr/>
          <a:lstStyle/>
          <a:p>
            <a:r>
              <a:rPr lang="en-US" sz="9600" dirty="0" smtClean="0">
                <a:latin typeface="Bradley Hand Bold"/>
                <a:cs typeface="Bradley Hand Bold"/>
              </a:rPr>
              <a:t>ELA </a:t>
            </a:r>
            <a:r>
              <a:rPr lang="en-US" sz="6000" dirty="0" smtClean="0">
                <a:latin typeface="Bradley Hand Bold"/>
                <a:cs typeface="Bradley Hand Bold"/>
              </a:rPr>
              <a:t/>
            </a:r>
            <a:br>
              <a:rPr lang="en-US" sz="6000" dirty="0" smtClean="0">
                <a:latin typeface="Bradley Hand Bold"/>
                <a:cs typeface="Bradley Hand Bold"/>
              </a:rPr>
            </a:br>
            <a:r>
              <a:rPr lang="en-US" sz="5400" dirty="0" smtClean="0">
                <a:latin typeface="Bradley Hand Bold"/>
                <a:cs typeface="Bradley Hand Bold"/>
              </a:rPr>
              <a:t>March 2-6, 2020</a:t>
            </a:r>
            <a:endParaRPr lang="en-US" sz="5400" dirty="0">
              <a:latin typeface="Bradley Hand Bold"/>
              <a:cs typeface="Bradley Hand Bold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4051" y="581140"/>
            <a:ext cx="3338723" cy="898354"/>
          </a:xfrm>
        </p:spPr>
        <p:txBody>
          <a:bodyPr/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24338" y="3465321"/>
            <a:ext cx="49299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To Do:</a:t>
            </a:r>
          </a:p>
          <a:p>
            <a:endParaRPr lang="en-US" sz="2800" b="1" dirty="0"/>
          </a:p>
          <a:p>
            <a:pPr marL="342900" indent="-342900">
              <a:buFont typeface="+mj-lt"/>
              <a:buAutoNum type="arabicPeriod"/>
            </a:pPr>
            <a:r>
              <a:rPr lang="en-US" sz="2800" b="1" dirty="0" smtClean="0"/>
              <a:t>Good Morning Sunshine</a:t>
            </a:r>
          </a:p>
          <a:p>
            <a:pPr marL="342900" indent="-342900">
              <a:buFont typeface="+mj-lt"/>
              <a:buAutoNum type="arabicPeriod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4151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427" y="197038"/>
            <a:ext cx="8259098" cy="744585"/>
          </a:xfrm>
        </p:spPr>
        <p:txBody>
          <a:bodyPr/>
          <a:lstStyle/>
          <a:p>
            <a:r>
              <a:rPr lang="en-US" dirty="0" err="1" smtClean="0"/>
              <a:t>Sonday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913" y="703468"/>
            <a:ext cx="8350403" cy="4495364"/>
          </a:xfrm>
        </p:spPr>
        <p:txBody>
          <a:bodyPr/>
          <a:lstStyle/>
          <a:p>
            <a:endParaRPr lang="en-US" dirty="0" smtClean="0">
              <a:solidFill>
                <a:schemeClr val="bg2">
                  <a:lumMod val="75000"/>
                </a:schemeClr>
              </a:solidFill>
              <a:latin typeface="Sweet Pea"/>
              <a:cs typeface="Sweet Pea"/>
            </a:endParaRPr>
          </a:p>
          <a:p>
            <a:r>
              <a:rPr lang="en-US" sz="4000" dirty="0" smtClean="0">
                <a:latin typeface="Sweet Pea"/>
                <a:cs typeface="Sweet Pea"/>
              </a:rPr>
              <a:t>Objective</a:t>
            </a:r>
            <a:r>
              <a:rPr lang="en-US" sz="4000" dirty="0">
                <a:latin typeface="Sweet Pea"/>
                <a:cs typeface="Sweet Pea"/>
              </a:rPr>
              <a:t>: TLW know and apply grade level phonics and word analysis skills when decoding isolated words in text.  Use combined knowledge of letters and sound correspondences, syllabications patterns, and morphology (roots &amp; affixes) to accurately read unfamiliar multisyllabic words.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79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5897" y="214009"/>
            <a:ext cx="7886700" cy="747105"/>
          </a:xfrm>
        </p:spPr>
        <p:txBody>
          <a:bodyPr/>
          <a:lstStyle/>
          <a:p>
            <a:r>
              <a:rPr lang="en-US" dirty="0" smtClean="0"/>
              <a:t>Lesson </a:t>
            </a:r>
            <a:r>
              <a:rPr lang="en-US" dirty="0" smtClean="0"/>
              <a:t>87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4852" y="1457224"/>
            <a:ext cx="7886700" cy="286233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3600" b="1" dirty="0" smtClean="0"/>
          </a:p>
          <a:p>
            <a:pPr marL="457200" lvl="1" indent="0">
              <a:buNone/>
            </a:pPr>
            <a:r>
              <a:rPr lang="en-US" sz="3600" b="1" u="sng" dirty="0" smtClean="0"/>
              <a:t>Sight Words</a:t>
            </a:r>
          </a:p>
          <a:p>
            <a:pPr marL="457200" lvl="1" indent="0">
              <a:buNone/>
            </a:pPr>
            <a:endParaRPr lang="en-US" sz="3600" b="1" u="sng" dirty="0" smtClean="0"/>
          </a:p>
          <a:p>
            <a:pPr lvl="1">
              <a:buFont typeface="Arial"/>
              <a:buChar char="•"/>
            </a:pPr>
            <a:r>
              <a:rPr lang="en-US" sz="3600" dirty="0"/>
              <a:t>d</a:t>
            </a:r>
            <a:r>
              <a:rPr lang="en-US" sz="3600" dirty="0" smtClean="0"/>
              <a:t>uring </a:t>
            </a:r>
          </a:p>
          <a:p>
            <a:pPr lvl="1">
              <a:buFont typeface="Arial"/>
              <a:buChar char="•"/>
            </a:pPr>
            <a:r>
              <a:rPr lang="en-US" sz="3600" dirty="0" smtClean="0"/>
              <a:t>heart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382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Sonday</a:t>
            </a:r>
            <a:r>
              <a:rPr lang="en-US" dirty="0" smtClean="0"/>
              <a:t> Practice L87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12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Standards Reviewed </a:t>
            </a:r>
          </a:p>
          <a:p>
            <a:pPr lvl="1"/>
            <a:r>
              <a:rPr lang="en-US" dirty="0" smtClean="0"/>
              <a:t>R.1, R.2, R.3, R.4, </a:t>
            </a:r>
            <a:r>
              <a:rPr lang="en-US" dirty="0" smtClean="0"/>
              <a:t>R.7, </a:t>
            </a:r>
            <a:r>
              <a:rPr lang="en-US" dirty="0" smtClean="0"/>
              <a:t>W.2, SL.1, SL. 2, L.6 </a:t>
            </a:r>
          </a:p>
          <a:p>
            <a:endParaRPr lang="en-US" dirty="0" smtClean="0"/>
          </a:p>
          <a:p>
            <a:r>
              <a:rPr lang="en-US" dirty="0" smtClean="0"/>
              <a:t>Weekly Featured Skill </a:t>
            </a:r>
          </a:p>
          <a:p>
            <a:pPr lvl="1"/>
            <a:r>
              <a:rPr lang="en-US" dirty="0" smtClean="0"/>
              <a:t>Main Idea and Details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Essential Question </a:t>
            </a:r>
          </a:p>
          <a:p>
            <a:pPr lvl="1"/>
            <a:r>
              <a:rPr lang="en-US" dirty="0" smtClean="0"/>
              <a:t>What </a:t>
            </a:r>
            <a:r>
              <a:rPr lang="en-US" dirty="0" smtClean="0"/>
              <a:t>was life like for children who worked in coal mines years ago?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2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0334" y="4933413"/>
            <a:ext cx="77715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Vocabulary video &amp; activity sheet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Discuss il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lustration pg. 4-5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Up Close Box</a:t>
            </a:r>
            <a:endParaRPr lang="en-US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44"/>
            <a:ext cx="9144000" cy="38243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048108"/>
            <a:ext cx="7140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Out of the Burning Darkness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9657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2" y="1208314"/>
            <a:ext cx="8157483" cy="44495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5942" y="419491"/>
            <a:ext cx="26997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Daily Review</a:t>
            </a:r>
          </a:p>
        </p:txBody>
      </p:sp>
    </p:spTree>
    <p:extLst>
      <p:ext uri="{BB962C8B-B14F-4D97-AF65-F5344CB8AC3E}">
        <p14:creationId xmlns:p14="http://schemas.microsoft.com/office/powerpoint/2010/main" val="91894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Review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058" y="1028700"/>
            <a:ext cx="574357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5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279" y="451998"/>
            <a:ext cx="8503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Social Studies</a:t>
            </a:r>
          </a:p>
          <a:p>
            <a:r>
              <a:rPr lang="en-US" sz="4000" dirty="0" smtClean="0"/>
              <a:t>None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05485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3984" y="473523"/>
            <a:ext cx="4130317" cy="833782"/>
          </a:xfrm>
        </p:spPr>
        <p:txBody>
          <a:bodyPr/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24338" y="3465321"/>
            <a:ext cx="49299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To Do:</a:t>
            </a:r>
          </a:p>
          <a:p>
            <a:endParaRPr lang="en-US" sz="2800" b="1" dirty="0"/>
          </a:p>
          <a:p>
            <a:pPr marL="342900" indent="-342900">
              <a:buFont typeface="+mj-lt"/>
              <a:buAutoNum type="arabicPeriod"/>
            </a:pPr>
            <a:r>
              <a:rPr lang="en-US" sz="2800" b="1" dirty="0" smtClean="0"/>
              <a:t>Good Morning Sunshine</a:t>
            </a:r>
          </a:p>
          <a:p>
            <a:pPr marL="342900" indent="-342900">
              <a:buFont typeface="+mj-lt"/>
              <a:buAutoNum type="arabicPeriod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624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0233" y="430475"/>
            <a:ext cx="4130317" cy="974979"/>
          </a:xfrm>
        </p:spPr>
        <p:txBody>
          <a:bodyPr/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24338" y="3465321"/>
            <a:ext cx="49299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To Do:</a:t>
            </a:r>
          </a:p>
          <a:p>
            <a:endParaRPr lang="en-US" sz="2800" b="1" dirty="0"/>
          </a:p>
          <a:p>
            <a:pPr marL="342900" indent="-342900">
              <a:buFont typeface="+mj-lt"/>
              <a:buAutoNum type="arabicPeriod"/>
            </a:pPr>
            <a:r>
              <a:rPr lang="en-US" sz="2800" b="1" dirty="0" smtClean="0"/>
              <a:t>Good Morning Sunshine</a:t>
            </a:r>
          </a:p>
          <a:p>
            <a:pPr marL="342900" indent="-342900">
              <a:buFont typeface="+mj-lt"/>
              <a:buAutoNum type="arabicPeriod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4447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846" y="0"/>
            <a:ext cx="8259098" cy="788371"/>
          </a:xfrm>
        </p:spPr>
        <p:txBody>
          <a:bodyPr/>
          <a:lstStyle/>
          <a:p>
            <a:r>
              <a:rPr lang="en-US" dirty="0" err="1" smtClean="0"/>
              <a:t>Sonday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792" y="750983"/>
            <a:ext cx="8431427" cy="5280455"/>
          </a:xfrm>
        </p:spPr>
        <p:txBody>
          <a:bodyPr/>
          <a:lstStyle/>
          <a:p>
            <a:endParaRPr lang="en-US" dirty="0" smtClean="0">
              <a:solidFill>
                <a:schemeClr val="bg2">
                  <a:lumMod val="75000"/>
                </a:schemeClr>
              </a:solidFill>
              <a:latin typeface="Sweet Pea"/>
              <a:cs typeface="Sweet Pea"/>
            </a:endParaRPr>
          </a:p>
          <a:p>
            <a:r>
              <a:rPr lang="en-US" sz="4000" dirty="0" smtClean="0">
                <a:solidFill>
                  <a:srgbClr val="000000"/>
                </a:solidFill>
                <a:latin typeface="Sweet Pea"/>
                <a:cs typeface="Sweet Pea"/>
              </a:rPr>
              <a:t>Objective</a:t>
            </a:r>
            <a:r>
              <a:rPr lang="en-US" sz="4000" dirty="0">
                <a:solidFill>
                  <a:srgbClr val="000000"/>
                </a:solidFill>
                <a:latin typeface="Sweet Pea"/>
                <a:cs typeface="Sweet Pea"/>
              </a:rPr>
              <a:t>: TLW know and apply grade level phonics and word analysis skills when decoding isolated words in text.  Use combined knowledge of letters and sound correspondences, syllabications patterns, and morphology (roots &amp; affixes) to accurately read unfamiliar multisyllabic words.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71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6168" y="291830"/>
            <a:ext cx="7886700" cy="669496"/>
          </a:xfrm>
        </p:spPr>
        <p:txBody>
          <a:bodyPr/>
          <a:lstStyle/>
          <a:p>
            <a:r>
              <a:rPr lang="en-US" dirty="0" smtClean="0"/>
              <a:t>Lesson </a:t>
            </a:r>
            <a:r>
              <a:rPr lang="en-US" dirty="0" smtClean="0"/>
              <a:t>88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6168" y="1554501"/>
            <a:ext cx="7886700" cy="286233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3600" b="1" dirty="0" smtClean="0"/>
          </a:p>
          <a:p>
            <a:pPr marL="457200" lvl="1" indent="0">
              <a:buNone/>
            </a:pPr>
            <a:r>
              <a:rPr lang="en-US" sz="3600" b="1" u="sng" dirty="0" err="1"/>
              <a:t>e</a:t>
            </a:r>
            <a:r>
              <a:rPr lang="en-US" sz="3600" b="1" u="sng" dirty="0" err="1" smtClean="0"/>
              <a:t>igh</a:t>
            </a:r>
            <a:r>
              <a:rPr lang="en-US" sz="3600" b="1" u="sng" dirty="0" smtClean="0"/>
              <a:t>  </a:t>
            </a:r>
            <a:r>
              <a:rPr lang="en-US" sz="3600" b="1" u="sng" dirty="0" smtClean="0"/>
              <a:t>(long e) </a:t>
            </a:r>
            <a:r>
              <a:rPr lang="mr-IN" sz="3600" b="1" dirty="0" smtClean="0"/>
              <a:t>–</a:t>
            </a:r>
            <a:r>
              <a:rPr lang="en-US" sz="3600" b="1" dirty="0" smtClean="0"/>
              <a:t> as in </a:t>
            </a:r>
            <a:r>
              <a:rPr lang="en-US" sz="3600" b="1" dirty="0" smtClean="0"/>
              <a:t>eight</a:t>
            </a:r>
          </a:p>
          <a:p>
            <a:pPr marL="457200" lvl="1" indent="0">
              <a:buNone/>
            </a:pPr>
            <a:endParaRPr lang="en-US" sz="3600" b="1" dirty="0" smtClean="0"/>
          </a:p>
          <a:p>
            <a:pPr marL="457200" lvl="1" indent="0">
              <a:buNone/>
            </a:pPr>
            <a:r>
              <a:rPr lang="en-US" sz="3600" dirty="0" smtClean="0"/>
              <a:t>Often “</a:t>
            </a:r>
            <a:r>
              <a:rPr lang="en-US" sz="3600" dirty="0" err="1" smtClean="0"/>
              <a:t>eigh</a:t>
            </a:r>
            <a:r>
              <a:rPr lang="en-US" sz="3600" dirty="0" smtClean="0"/>
              <a:t>” is followed by “t”.</a:t>
            </a:r>
            <a:endParaRPr lang="en-US" sz="3600" dirty="0" smtClean="0"/>
          </a:p>
          <a:p>
            <a:pPr marL="457200" lvl="1" indent="0">
              <a:buNone/>
            </a:pP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35607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Sonday</a:t>
            </a:r>
            <a:r>
              <a:rPr lang="en-US" dirty="0" smtClean="0"/>
              <a:t> Practice L88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76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Standards Reviewed </a:t>
            </a:r>
          </a:p>
          <a:p>
            <a:pPr lvl="1"/>
            <a:r>
              <a:rPr lang="en-US" dirty="0" smtClean="0"/>
              <a:t>R.1, R.2, R.3, R.4, </a:t>
            </a:r>
            <a:r>
              <a:rPr lang="en-US" dirty="0" smtClean="0"/>
              <a:t>R.7, </a:t>
            </a:r>
            <a:r>
              <a:rPr lang="en-US" dirty="0" smtClean="0"/>
              <a:t>W.2, SL.1, SL. 2, L.6 </a:t>
            </a:r>
          </a:p>
          <a:p>
            <a:endParaRPr lang="en-US" dirty="0" smtClean="0"/>
          </a:p>
          <a:p>
            <a:r>
              <a:rPr lang="en-US" dirty="0" smtClean="0"/>
              <a:t>Weekly Featured Skill </a:t>
            </a:r>
          </a:p>
          <a:p>
            <a:pPr lvl="1"/>
            <a:r>
              <a:rPr lang="en-US" dirty="0" smtClean="0"/>
              <a:t>Main Idea and Details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Essential Question </a:t>
            </a:r>
          </a:p>
          <a:p>
            <a:pPr lvl="1"/>
            <a:r>
              <a:rPr lang="en-US" dirty="0" smtClean="0"/>
              <a:t>What </a:t>
            </a:r>
            <a:r>
              <a:rPr lang="en-US" dirty="0" smtClean="0"/>
              <a:t>was life like for children who worked in coal mines years ago?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3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976" y="5011234"/>
            <a:ext cx="7771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First Read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8243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6976" y="4048446"/>
            <a:ext cx="6327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Out of the Burning Darkness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5895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7" y="251983"/>
            <a:ext cx="8259098" cy="1018035"/>
          </a:xfrm>
        </p:spPr>
        <p:txBody>
          <a:bodyPr>
            <a:normAutofit/>
          </a:bodyPr>
          <a:lstStyle/>
          <a:p>
            <a:r>
              <a:rPr lang="en-US" dirty="0" smtClean="0"/>
              <a:t>Daily </a:t>
            </a:r>
            <a:r>
              <a:rPr lang="en-US" dirty="0" smtClean="0"/>
              <a:t>Review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19" y="1488622"/>
            <a:ext cx="753427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3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942" y="419491"/>
            <a:ext cx="3873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Homework </a:t>
            </a:r>
            <a:r>
              <a:rPr lang="en-US" sz="3200" b="1" dirty="0"/>
              <a:t>Review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430" y="1019175"/>
            <a:ext cx="5667375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8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279" y="451998"/>
            <a:ext cx="8503544" cy="3077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Social Studies</a:t>
            </a:r>
          </a:p>
          <a:p>
            <a:r>
              <a:rPr lang="en-US" sz="4000" dirty="0" smtClean="0"/>
              <a:t>Chapter </a:t>
            </a:r>
            <a:r>
              <a:rPr lang="en-US" sz="4000" dirty="0" smtClean="0"/>
              <a:t>11</a:t>
            </a:r>
            <a:endParaRPr lang="en-US" sz="4000" dirty="0" smtClean="0"/>
          </a:p>
          <a:p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sz="3200" dirty="0" err="1" smtClean="0"/>
              <a:t>Powerpoint</a:t>
            </a:r>
            <a:endParaRPr lang="en-US" sz="3200" dirty="0" smtClean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Vocabulary</a:t>
            </a:r>
            <a:endParaRPr lang="en-US" sz="3200" dirty="0" smtClean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Chapter Opener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397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285" y="365904"/>
            <a:ext cx="5721055" cy="1062403"/>
          </a:xfrm>
        </p:spPr>
        <p:txBody>
          <a:bodyPr/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24338" y="3465321"/>
            <a:ext cx="49299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To Do:</a:t>
            </a:r>
          </a:p>
          <a:p>
            <a:endParaRPr lang="en-US" sz="2800" b="1" dirty="0"/>
          </a:p>
          <a:p>
            <a:pPr marL="342900" indent="-342900">
              <a:buFont typeface="+mj-lt"/>
              <a:buAutoNum type="arabicPeriod"/>
            </a:pPr>
            <a:r>
              <a:rPr lang="en-US" sz="2800" b="1" dirty="0" smtClean="0"/>
              <a:t>Good Morning Sunshine</a:t>
            </a:r>
          </a:p>
          <a:p>
            <a:pPr marL="342900" indent="-342900">
              <a:buFont typeface="+mj-lt"/>
              <a:buAutoNum type="arabicPeriod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7892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531" y="240824"/>
            <a:ext cx="8259098" cy="722692"/>
          </a:xfrm>
        </p:spPr>
        <p:txBody>
          <a:bodyPr/>
          <a:lstStyle/>
          <a:p>
            <a:r>
              <a:rPr lang="en-US" dirty="0" err="1" smtClean="0"/>
              <a:t>Sonday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792" y="882341"/>
            <a:ext cx="8431427" cy="5280455"/>
          </a:xfrm>
        </p:spPr>
        <p:txBody>
          <a:bodyPr/>
          <a:lstStyle/>
          <a:p>
            <a:endParaRPr lang="en-US" dirty="0" smtClean="0">
              <a:solidFill>
                <a:schemeClr val="bg2">
                  <a:lumMod val="75000"/>
                </a:schemeClr>
              </a:solidFill>
              <a:latin typeface="Sweet Pea"/>
              <a:cs typeface="Sweet Pea"/>
            </a:endParaRPr>
          </a:p>
          <a:p>
            <a:r>
              <a:rPr lang="en-US" sz="4000" dirty="0" smtClean="0">
                <a:solidFill>
                  <a:srgbClr val="000000"/>
                </a:solidFill>
                <a:latin typeface="Sweet Pea"/>
                <a:cs typeface="Sweet Pea"/>
              </a:rPr>
              <a:t>Objective</a:t>
            </a:r>
            <a:r>
              <a:rPr lang="en-US" sz="4000" dirty="0">
                <a:solidFill>
                  <a:srgbClr val="000000"/>
                </a:solidFill>
                <a:latin typeface="Sweet Pea"/>
                <a:cs typeface="Sweet Pea"/>
              </a:rPr>
              <a:t>: TLW know and apply grade level phonics and word analysis skills when decoding isolated words in text.  Use combined knowledge of letters and sound correspondences, syllabications patterns, and morphology (roots &amp; affixes) to accurately read unfamiliar multisyllabic words.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6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427" y="197038"/>
            <a:ext cx="8259098" cy="744585"/>
          </a:xfrm>
        </p:spPr>
        <p:txBody>
          <a:bodyPr/>
          <a:lstStyle/>
          <a:p>
            <a:r>
              <a:rPr lang="en-US" dirty="0" err="1" smtClean="0"/>
              <a:t>Sonday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27" y="703469"/>
            <a:ext cx="8350403" cy="4495364"/>
          </a:xfrm>
        </p:spPr>
        <p:txBody>
          <a:bodyPr/>
          <a:lstStyle/>
          <a:p>
            <a:endParaRPr lang="en-US" dirty="0" smtClean="0">
              <a:solidFill>
                <a:schemeClr val="bg2">
                  <a:lumMod val="75000"/>
                </a:schemeClr>
              </a:solidFill>
              <a:latin typeface="Sweet Pea"/>
              <a:cs typeface="Sweet Pea"/>
            </a:endParaRPr>
          </a:p>
          <a:p>
            <a:r>
              <a:rPr lang="en-US" sz="4000" dirty="0" smtClean="0">
                <a:latin typeface="Sweet Pea"/>
                <a:cs typeface="Sweet Pea"/>
              </a:rPr>
              <a:t>Objective</a:t>
            </a:r>
            <a:r>
              <a:rPr lang="en-US" sz="4000" dirty="0">
                <a:latin typeface="Sweet Pea"/>
                <a:cs typeface="Sweet Pea"/>
              </a:rPr>
              <a:t>: TLW know and apply grade level phonics and word analysis skills when decoding isolated words in text.  Use combined knowledge of letters and sound correspondences, syllabications patterns, and morphology (roots &amp; affixes) to accurately read unfamiliar multisyllabic words.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62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</a:t>
            </a:r>
            <a:r>
              <a:rPr lang="en-US" dirty="0" smtClean="0"/>
              <a:t>89 – No new skills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5373" y="1013256"/>
            <a:ext cx="7886700" cy="373582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Practice L89</a:t>
            </a:r>
            <a:endParaRPr lang="en-US" sz="3600" b="1" dirty="0" smtClean="0"/>
          </a:p>
          <a:p>
            <a:endParaRPr lang="en-US" sz="3600" b="1" u="sng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4700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Standards Reviewed </a:t>
            </a:r>
          </a:p>
          <a:p>
            <a:pPr lvl="1"/>
            <a:r>
              <a:rPr lang="en-US" dirty="0" smtClean="0"/>
              <a:t>R.1, R.2, R.3, R.4, </a:t>
            </a:r>
            <a:r>
              <a:rPr lang="en-US" dirty="0" smtClean="0"/>
              <a:t>R.7, </a:t>
            </a:r>
            <a:r>
              <a:rPr lang="en-US" dirty="0" smtClean="0"/>
              <a:t>W.2, SL.1, SL. 2, L.6 </a:t>
            </a:r>
          </a:p>
          <a:p>
            <a:endParaRPr lang="en-US" dirty="0" smtClean="0"/>
          </a:p>
          <a:p>
            <a:r>
              <a:rPr lang="en-US" dirty="0" smtClean="0"/>
              <a:t>Weekly Featured Skill </a:t>
            </a:r>
          </a:p>
          <a:p>
            <a:pPr lvl="1"/>
            <a:r>
              <a:rPr lang="en-US" dirty="0" smtClean="0"/>
              <a:t>Main Idea and Details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Essential Question </a:t>
            </a:r>
          </a:p>
          <a:p>
            <a:pPr lvl="1"/>
            <a:r>
              <a:rPr lang="en-US" dirty="0" smtClean="0"/>
              <a:t>What </a:t>
            </a:r>
            <a:r>
              <a:rPr lang="en-US" dirty="0" smtClean="0"/>
              <a:t>was life like for children who worked in coal mines years ago?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29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003" y="5379865"/>
            <a:ext cx="7859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600" dirty="0" smtClean="0"/>
              <a:t>Close Reading &amp; Critical Thinking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8243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5069" y="4048096"/>
            <a:ext cx="6327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Out of the Burning Darkness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690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80" y="1698852"/>
            <a:ext cx="7400925" cy="31337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7380" y="68920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/>
              <a:t>Daily Review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26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7" y="251983"/>
            <a:ext cx="8259098" cy="1018035"/>
          </a:xfrm>
        </p:spPr>
        <p:txBody>
          <a:bodyPr>
            <a:normAutofit/>
          </a:bodyPr>
          <a:lstStyle/>
          <a:p>
            <a:r>
              <a:rPr lang="en-US" dirty="0" smtClean="0"/>
              <a:t>Daily </a:t>
            </a:r>
            <a:r>
              <a:rPr lang="en-US" dirty="0" smtClean="0"/>
              <a:t>Review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959" y="904875"/>
            <a:ext cx="5686425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8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279" y="451998"/>
            <a:ext cx="85035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Social Studies</a:t>
            </a:r>
          </a:p>
          <a:p>
            <a:r>
              <a:rPr lang="en-US" sz="4000" dirty="0" smtClean="0"/>
              <a:t>Chapter </a:t>
            </a:r>
            <a:r>
              <a:rPr lang="en-US" sz="4000" dirty="0" smtClean="0"/>
              <a:t>11</a:t>
            </a:r>
            <a:endParaRPr lang="en-US" sz="4000" dirty="0" smtClean="0"/>
          </a:p>
          <a:p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Review </a:t>
            </a:r>
            <a:r>
              <a:rPr lang="en-US" sz="3200" dirty="0" err="1" smtClean="0"/>
              <a:t>Powerpoint</a:t>
            </a:r>
            <a:endParaRPr lang="en-US" sz="3200" dirty="0" smtClean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Text page </a:t>
            </a:r>
            <a:r>
              <a:rPr lang="en-US" sz="3200" dirty="0" smtClean="0"/>
              <a:t>85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8106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0507" y="581141"/>
            <a:ext cx="4130317" cy="769211"/>
          </a:xfrm>
        </p:spPr>
        <p:txBody>
          <a:bodyPr/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24338" y="3465321"/>
            <a:ext cx="49299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To Do:</a:t>
            </a:r>
          </a:p>
          <a:p>
            <a:endParaRPr lang="en-US" sz="2800" b="1" dirty="0"/>
          </a:p>
          <a:p>
            <a:pPr marL="342900" indent="-342900">
              <a:buFont typeface="+mj-lt"/>
              <a:buAutoNum type="arabicPeriod"/>
            </a:pPr>
            <a:r>
              <a:rPr lang="en-US" sz="2800" b="1" dirty="0" smtClean="0"/>
              <a:t>Good Morning Sunshine</a:t>
            </a:r>
          </a:p>
          <a:p>
            <a:pPr marL="342900" indent="-342900">
              <a:buFont typeface="+mj-lt"/>
              <a:buAutoNum type="arabicPeriod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8241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4723" y="22754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/>
              <a:t>Daily Review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043" y="824301"/>
            <a:ext cx="571500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6372" y="1442091"/>
            <a:ext cx="7886700" cy="3234148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Sonday</a:t>
            </a:r>
            <a:r>
              <a:rPr lang="en-US" sz="3600" dirty="0" smtClean="0"/>
              <a:t> Lesson </a:t>
            </a:r>
            <a:r>
              <a:rPr lang="en-US" sz="3600" dirty="0" smtClean="0"/>
              <a:t>90</a:t>
            </a:r>
            <a:r>
              <a:rPr lang="en-US" sz="3600" dirty="0" smtClean="0"/>
              <a:t> </a:t>
            </a:r>
            <a:endParaRPr lang="en-US" sz="3600" dirty="0" smtClean="0"/>
          </a:p>
          <a:p>
            <a:r>
              <a:rPr lang="en-US" sz="3600" dirty="0" smtClean="0"/>
              <a:t>Literacy Loft (Good Morning Sunshine) </a:t>
            </a:r>
            <a:r>
              <a:rPr lang="en-US" sz="3600" dirty="0" smtClean="0"/>
              <a:t>March  W1</a:t>
            </a:r>
          </a:p>
          <a:p>
            <a:r>
              <a:rPr lang="en-US" sz="3600" dirty="0" smtClean="0"/>
              <a:t>Daily Ready Reading March W1 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87087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Standards Reviewed </a:t>
            </a:r>
          </a:p>
          <a:p>
            <a:pPr lvl="1"/>
            <a:r>
              <a:rPr lang="en-US" dirty="0" smtClean="0"/>
              <a:t>R.1, R.2, R.3, R.4, </a:t>
            </a:r>
            <a:r>
              <a:rPr lang="en-US" dirty="0" smtClean="0"/>
              <a:t>R.7, </a:t>
            </a:r>
            <a:r>
              <a:rPr lang="en-US" dirty="0" smtClean="0"/>
              <a:t>W.2, SL.1, SL. 2, L.6 </a:t>
            </a:r>
          </a:p>
          <a:p>
            <a:endParaRPr lang="en-US" dirty="0" smtClean="0"/>
          </a:p>
          <a:p>
            <a:r>
              <a:rPr lang="en-US" dirty="0" smtClean="0"/>
              <a:t>Weekly Featured Skill </a:t>
            </a:r>
          </a:p>
          <a:p>
            <a:pPr lvl="1"/>
            <a:r>
              <a:rPr lang="en-US" dirty="0" smtClean="0"/>
              <a:t>Main Idea and Details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Essential Question </a:t>
            </a:r>
          </a:p>
          <a:p>
            <a:pPr lvl="1"/>
            <a:r>
              <a:rPr lang="en-US" dirty="0" smtClean="0"/>
              <a:t>What </a:t>
            </a:r>
            <a:r>
              <a:rPr lang="en-US" dirty="0" smtClean="0"/>
              <a:t>was life like for children who worked in coal mines years ago?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75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5896" y="398834"/>
            <a:ext cx="7886700" cy="572219"/>
          </a:xfrm>
        </p:spPr>
        <p:txBody>
          <a:bodyPr/>
          <a:lstStyle/>
          <a:p>
            <a:r>
              <a:rPr lang="en-US" dirty="0" smtClean="0"/>
              <a:t>Lesson </a:t>
            </a:r>
            <a:r>
              <a:rPr lang="en-US" dirty="0" smtClean="0"/>
              <a:t>86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767" y="2040884"/>
            <a:ext cx="7886700" cy="286233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3600" b="1" dirty="0" smtClean="0"/>
          </a:p>
          <a:p>
            <a:pPr marL="457200" lvl="1" indent="0">
              <a:buNone/>
            </a:pPr>
            <a:r>
              <a:rPr lang="en-US" sz="3600" b="1" u="sng" dirty="0" err="1" smtClean="0"/>
              <a:t>ei</a:t>
            </a:r>
            <a:r>
              <a:rPr lang="en-US" sz="3600" b="1" u="sng" dirty="0" smtClean="0"/>
              <a:t> (long </a:t>
            </a:r>
            <a:r>
              <a:rPr lang="en-US" sz="3600" b="1" u="sng" dirty="0"/>
              <a:t>a</a:t>
            </a:r>
            <a:r>
              <a:rPr lang="en-US" sz="3600" b="1" u="sng" dirty="0" smtClean="0"/>
              <a:t>) </a:t>
            </a:r>
            <a:r>
              <a:rPr lang="mr-IN" sz="3600" b="1" dirty="0" smtClean="0"/>
              <a:t>–</a:t>
            </a:r>
            <a:r>
              <a:rPr lang="en-US" sz="3600" b="1" dirty="0" smtClean="0"/>
              <a:t> as in </a:t>
            </a:r>
            <a:r>
              <a:rPr lang="en-US" sz="3600" b="1" dirty="0" smtClean="0"/>
              <a:t>vein</a:t>
            </a:r>
          </a:p>
          <a:p>
            <a:pPr marL="457200" lvl="1" indent="0">
              <a:buNone/>
            </a:pPr>
            <a:endParaRPr lang="en-US" sz="3600" b="1" dirty="0" smtClean="0"/>
          </a:p>
          <a:p>
            <a:pPr marL="457200" lvl="1" indent="0">
              <a:buNone/>
            </a:pPr>
            <a:r>
              <a:rPr lang="en-US" sz="3600" dirty="0" smtClean="0"/>
              <a:t>“</a:t>
            </a:r>
            <a:r>
              <a:rPr lang="en-US" sz="3600" dirty="0" err="1" smtClean="0"/>
              <a:t>ei</a:t>
            </a:r>
            <a:r>
              <a:rPr lang="en-US" sz="3600" dirty="0" smtClean="0"/>
              <a:t>” </a:t>
            </a:r>
            <a:r>
              <a:rPr lang="en-US" sz="3600" dirty="0" smtClean="0"/>
              <a:t>is not the first choice for long /a/ in the middle</a:t>
            </a:r>
            <a:endParaRPr lang="en-US" sz="3600" dirty="0" smtClean="0"/>
          </a:p>
          <a:p>
            <a:pPr marL="457200" lvl="1" indent="0">
              <a:buNone/>
            </a:pPr>
            <a:endParaRPr lang="en-US" sz="3600" b="1" dirty="0" smtClean="0"/>
          </a:p>
          <a:p>
            <a:pPr marL="457200" lvl="1" indent="0">
              <a:buNone/>
            </a:pP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8804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003" y="5379865"/>
            <a:ext cx="7859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600" dirty="0" smtClean="0"/>
              <a:t>Close Reading &amp; Critical Thinking continued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8243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003" y="4048096"/>
            <a:ext cx="6327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Out of the Burning Darkness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4392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7" y="251983"/>
            <a:ext cx="8259098" cy="1018035"/>
          </a:xfrm>
        </p:spPr>
        <p:txBody>
          <a:bodyPr>
            <a:normAutofit/>
          </a:bodyPr>
          <a:lstStyle/>
          <a:p>
            <a:r>
              <a:rPr lang="en-US" dirty="0" smtClean="0"/>
              <a:t>Daily </a:t>
            </a:r>
            <a:r>
              <a:rPr lang="en-US" dirty="0" smtClean="0"/>
              <a:t>Review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72" y="1149123"/>
            <a:ext cx="75438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2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279" y="451998"/>
            <a:ext cx="85035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Social Studies</a:t>
            </a:r>
          </a:p>
          <a:p>
            <a:r>
              <a:rPr lang="en-US" sz="4000" dirty="0" smtClean="0"/>
              <a:t>Chapter 10</a:t>
            </a:r>
          </a:p>
          <a:p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Review </a:t>
            </a:r>
            <a:r>
              <a:rPr lang="en-US" sz="3200" dirty="0" err="1" smtClean="0"/>
              <a:t>Powerpoint</a:t>
            </a:r>
            <a:endParaRPr lang="en-US" sz="3200" dirty="0" smtClean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Text page </a:t>
            </a:r>
            <a:r>
              <a:rPr lang="en-US" sz="3200" dirty="0" smtClean="0"/>
              <a:t>86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0092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Sonday</a:t>
            </a:r>
            <a:r>
              <a:rPr lang="en-US" dirty="0" smtClean="0"/>
              <a:t> Practice L86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4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Standards Reviewed </a:t>
            </a:r>
          </a:p>
          <a:p>
            <a:pPr lvl="1"/>
            <a:r>
              <a:rPr lang="en-US" dirty="0" smtClean="0"/>
              <a:t>R.1, R.2, R.3, R.4, </a:t>
            </a:r>
            <a:r>
              <a:rPr lang="en-US" dirty="0" smtClean="0"/>
              <a:t>R.7, </a:t>
            </a:r>
            <a:r>
              <a:rPr lang="en-US" dirty="0" smtClean="0"/>
              <a:t>W.2, SL.1, SL. 2, L.6 </a:t>
            </a:r>
          </a:p>
          <a:p>
            <a:endParaRPr lang="en-US" dirty="0" smtClean="0"/>
          </a:p>
          <a:p>
            <a:r>
              <a:rPr lang="en-US" dirty="0" smtClean="0"/>
              <a:t>Weekly Featured Skill </a:t>
            </a:r>
          </a:p>
          <a:p>
            <a:pPr lvl="1"/>
            <a:r>
              <a:rPr lang="en-US" dirty="0" smtClean="0"/>
              <a:t>Main Idea and Details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Essential Question </a:t>
            </a:r>
          </a:p>
          <a:p>
            <a:pPr lvl="1"/>
            <a:r>
              <a:rPr lang="en-US" dirty="0" smtClean="0"/>
              <a:t>What </a:t>
            </a:r>
            <a:r>
              <a:rPr lang="en-US" dirty="0" smtClean="0"/>
              <a:t>was life like for children who worked in coal mines years ago?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98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6671" y="3981889"/>
            <a:ext cx="7620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Out of the Burning Darkness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6671" y="4907412"/>
            <a:ext cx="6824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 smtClean="0"/>
              <a:t>Behind the Scenes video &amp; activity page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/>
              <a:t>Vocabulary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47"/>
            <a:ext cx="9144000" cy="382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4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Review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73" y="1112022"/>
            <a:ext cx="722947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1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279" y="451998"/>
            <a:ext cx="8503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Social Studies</a:t>
            </a:r>
          </a:p>
          <a:p>
            <a:r>
              <a:rPr lang="en-US" sz="4000" dirty="0" smtClean="0"/>
              <a:t>Test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733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LC Creative">
  <a:themeElements>
    <a:clrScheme name="Custom 2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5AC313"/>
      </a:accent1>
      <a:accent2>
        <a:srgbClr val="542A2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2000" dirty="0" smtClean="0">
            <a:solidFill>
              <a:schemeClr val="tx1"/>
            </a:solidFill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654</Words>
  <Application>Microsoft Office PowerPoint</Application>
  <PresentationFormat>On-screen Show (4:3)</PresentationFormat>
  <Paragraphs>153</Paragraphs>
  <Slides>42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 Unicode MS</vt:lpstr>
      <vt:lpstr>Arial</vt:lpstr>
      <vt:lpstr>Bradley Hand Bold</vt:lpstr>
      <vt:lpstr>Calibri</vt:lpstr>
      <vt:lpstr>Century Gothic</vt:lpstr>
      <vt:lpstr>Mangal</vt:lpstr>
      <vt:lpstr>Sweet Pea</vt:lpstr>
      <vt:lpstr>TLC Creative</vt:lpstr>
      <vt:lpstr>ELA  March 2-6, 2020</vt:lpstr>
      <vt:lpstr>Monday</vt:lpstr>
      <vt:lpstr>Sonday</vt:lpstr>
      <vt:lpstr>Lesson 86</vt:lpstr>
      <vt:lpstr>Sonday Practice L86</vt:lpstr>
      <vt:lpstr>Standards</vt:lpstr>
      <vt:lpstr>PowerPoint Presentation</vt:lpstr>
      <vt:lpstr>Daily Review</vt:lpstr>
      <vt:lpstr>PowerPoint Presentation</vt:lpstr>
      <vt:lpstr>Tuesday</vt:lpstr>
      <vt:lpstr>Sonday</vt:lpstr>
      <vt:lpstr>Lesson 87</vt:lpstr>
      <vt:lpstr>Sonday Practice L87</vt:lpstr>
      <vt:lpstr>Standards</vt:lpstr>
      <vt:lpstr>PowerPoint Presentation</vt:lpstr>
      <vt:lpstr>PowerPoint Presentation</vt:lpstr>
      <vt:lpstr>Homework Review</vt:lpstr>
      <vt:lpstr>PowerPoint Presentation</vt:lpstr>
      <vt:lpstr>Wednesday</vt:lpstr>
      <vt:lpstr>Sonday</vt:lpstr>
      <vt:lpstr>Lesson 88</vt:lpstr>
      <vt:lpstr>Sonday Practice L88</vt:lpstr>
      <vt:lpstr>Standards</vt:lpstr>
      <vt:lpstr>PowerPoint Presentation</vt:lpstr>
      <vt:lpstr>Daily Review  </vt:lpstr>
      <vt:lpstr>PowerPoint Presentation</vt:lpstr>
      <vt:lpstr>PowerPoint Presentation</vt:lpstr>
      <vt:lpstr>Thursday</vt:lpstr>
      <vt:lpstr>Sonday</vt:lpstr>
      <vt:lpstr>Lesson 89 – No new skills</vt:lpstr>
      <vt:lpstr>Standards</vt:lpstr>
      <vt:lpstr>PowerPoint Presentation</vt:lpstr>
      <vt:lpstr>PowerPoint Presentation</vt:lpstr>
      <vt:lpstr>Daily Review  </vt:lpstr>
      <vt:lpstr>PowerPoint Presentation</vt:lpstr>
      <vt:lpstr>Friday</vt:lpstr>
      <vt:lpstr>PowerPoint Presentation</vt:lpstr>
      <vt:lpstr>Assessments</vt:lpstr>
      <vt:lpstr>Standards</vt:lpstr>
      <vt:lpstr>PowerPoint Presentation</vt:lpstr>
      <vt:lpstr>Daily Review  </vt:lpstr>
      <vt:lpstr>PowerPoint Presentation</vt:lpstr>
    </vt:vector>
  </TitlesOfParts>
  <Company>TLC Creative Services, Inc.</Company>
  <LinksUpToDate>false</LinksUpToDate>
  <SharedDoc>false</SharedDoc>
  <HyperlinkBase>www.tlccreative.com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Irish St. Patricks Day Theme</dc:title>
  <dc:creator>Lisa Vest</dc:creator>
  <dc:description>PowerPoint Design By:
TLC Creative Services, Inc.
www.tlccreative.com</dc:description>
  <cp:lastModifiedBy>Lisa Vest</cp:lastModifiedBy>
  <cp:revision>79</cp:revision>
  <dcterms:created xsi:type="dcterms:W3CDTF">2010-11-20T16:46:17Z</dcterms:created>
  <dcterms:modified xsi:type="dcterms:W3CDTF">2020-02-27T22:23:21Z</dcterms:modified>
</cp:coreProperties>
</file>